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58" r:id="rId6"/>
    <p:sldId id="311" r:id="rId7"/>
    <p:sldId id="265" r:id="rId8"/>
    <p:sldId id="326" r:id="rId9"/>
    <p:sldId id="372" r:id="rId10"/>
    <p:sldId id="373" r:id="rId11"/>
    <p:sldId id="349" r:id="rId12"/>
    <p:sldId id="375" r:id="rId13"/>
    <p:sldId id="346" r:id="rId14"/>
    <p:sldId id="350" r:id="rId15"/>
    <p:sldId id="376" r:id="rId16"/>
    <p:sldId id="353" r:id="rId17"/>
    <p:sldId id="352" r:id="rId18"/>
    <p:sldId id="274" r:id="rId19"/>
    <p:sldId id="377" r:id="rId20"/>
    <p:sldId id="378" r:id="rId21"/>
    <p:sldId id="267" r:id="rId22"/>
    <p:sldId id="379" r:id="rId23"/>
    <p:sldId id="268" r:id="rId24"/>
    <p:sldId id="275" r:id="rId25"/>
    <p:sldId id="269" r:id="rId26"/>
    <p:sldId id="270" r:id="rId27"/>
    <p:sldId id="414" r:id="rId28"/>
    <p:sldId id="271" r:id="rId29"/>
    <p:sldId id="380" r:id="rId30"/>
    <p:sldId id="381" r:id="rId31"/>
    <p:sldId id="382" r:id="rId32"/>
    <p:sldId id="383" r:id="rId33"/>
    <p:sldId id="384" r:id="rId34"/>
    <p:sldId id="386" r:id="rId35"/>
    <p:sldId id="385" r:id="rId36"/>
    <p:sldId id="272" r:id="rId37"/>
    <p:sldId id="277" r:id="rId38"/>
    <p:sldId id="276" r:id="rId39"/>
    <p:sldId id="387" r:id="rId40"/>
    <p:sldId id="388" r:id="rId41"/>
    <p:sldId id="312" r:id="rId42"/>
    <p:sldId id="327" r:id="rId43"/>
    <p:sldId id="354" r:id="rId44"/>
    <p:sldId id="280" r:id="rId45"/>
    <p:sldId id="313" r:id="rId46"/>
    <p:sldId id="303" r:id="rId47"/>
    <p:sldId id="314" r:id="rId48"/>
    <p:sldId id="302" r:id="rId49"/>
    <p:sldId id="304" r:id="rId50"/>
    <p:sldId id="392" r:id="rId51"/>
    <p:sldId id="390" r:id="rId52"/>
    <p:sldId id="391" r:id="rId53"/>
    <p:sldId id="315" r:id="rId54"/>
    <p:sldId id="305" r:id="rId55"/>
    <p:sldId id="316" r:id="rId56"/>
    <p:sldId id="281" r:id="rId57"/>
    <p:sldId id="355" r:id="rId58"/>
    <p:sldId id="282" r:id="rId59"/>
    <p:sldId id="356" r:id="rId60"/>
    <p:sldId id="393" r:id="rId61"/>
    <p:sldId id="317" r:id="rId62"/>
    <p:sldId id="287" r:id="rId63"/>
    <p:sldId id="289" r:id="rId64"/>
    <p:sldId id="290" r:id="rId65"/>
    <p:sldId id="291" r:id="rId66"/>
    <p:sldId id="292" r:id="rId67"/>
    <p:sldId id="412" r:id="rId68"/>
    <p:sldId id="413" r:id="rId69"/>
    <p:sldId id="318" r:id="rId70"/>
    <p:sldId id="295" r:id="rId71"/>
    <p:sldId id="319" r:id="rId72"/>
    <p:sldId id="394" r:id="rId73"/>
    <p:sldId id="395" r:id="rId74"/>
    <p:sldId id="396" r:id="rId75"/>
    <p:sldId id="397" r:id="rId76"/>
    <p:sldId id="398" r:id="rId77"/>
    <p:sldId id="399" r:id="rId78"/>
    <p:sldId id="310" r:id="rId79"/>
    <p:sldId id="401" r:id="rId80"/>
    <p:sldId id="402" r:id="rId81"/>
    <p:sldId id="400" r:id="rId82"/>
    <p:sldId id="320" r:id="rId83"/>
    <p:sldId id="403" r:id="rId84"/>
    <p:sldId id="306" r:id="rId85"/>
    <p:sldId id="404" r:id="rId86"/>
    <p:sldId id="405" r:id="rId87"/>
    <p:sldId id="321" r:id="rId88"/>
    <p:sldId id="307" r:id="rId89"/>
    <p:sldId id="308" r:id="rId90"/>
    <p:sldId id="408" r:id="rId91"/>
    <p:sldId id="309" r:id="rId92"/>
    <p:sldId id="407" r:id="rId93"/>
    <p:sldId id="409" r:id="rId94"/>
    <p:sldId id="406" r:id="rId95"/>
    <p:sldId id="410" r:id="rId96"/>
    <p:sldId id="322" r:id="rId97"/>
    <p:sldId id="296" r:id="rId98"/>
    <p:sldId id="297" r:id="rId99"/>
    <p:sldId id="298" r:id="rId100"/>
    <p:sldId id="299" r:id="rId101"/>
    <p:sldId id="345"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F9F"/>
    <a:srgbClr val="1B76B3"/>
    <a:srgbClr val="529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p:cViewPr varScale="1">
        <p:scale>
          <a:sx n="112" d="100"/>
          <a:sy n="112" d="100"/>
        </p:scale>
        <p:origin x="4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629496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483785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501783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49013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806EE5-3C57-44FA-B979-8379E6EF82B6}" type="datetimeFigureOut">
              <a:rPr lang="en-US" smtClean="0"/>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90286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6806EE5-3C57-44FA-B979-8379E6EF82B6}"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014060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806EE5-3C57-44FA-B979-8379E6EF82B6}" type="datetimeFigureOut">
              <a:rPr lang="en-US" smtClean="0"/>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1775076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806EE5-3C57-44FA-B979-8379E6EF82B6}" type="datetimeFigureOut">
              <a:rPr lang="en-US" smtClean="0"/>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663203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06EE5-3C57-44FA-B979-8379E6EF82B6}" type="datetimeFigureOut">
              <a:rPr lang="en-US" smtClean="0"/>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3119721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806EE5-3C57-44FA-B979-8379E6EF82B6}"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84487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806EE5-3C57-44FA-B979-8379E6EF82B6}" type="datetimeFigureOut">
              <a:rPr lang="en-US" smtClean="0"/>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697731-91F9-4EED-AB5C-BFBC7746B9BB}" type="slidenum">
              <a:rPr lang="en-US" smtClean="0"/>
              <a:t>‹#›</a:t>
            </a:fld>
            <a:endParaRPr lang="en-US"/>
          </a:p>
        </p:txBody>
      </p:sp>
    </p:spTree>
    <p:extLst>
      <p:ext uri="{BB962C8B-B14F-4D97-AF65-F5344CB8AC3E}">
        <p14:creationId xmlns:p14="http://schemas.microsoft.com/office/powerpoint/2010/main" val="262157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806EE5-3C57-44FA-B979-8379E6EF82B6}" type="datetimeFigureOut">
              <a:rPr lang="en-US" smtClean="0"/>
              <a:t>4/2/2025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97731-91F9-4EED-AB5C-BFBC7746B9BB}" type="slidenum">
              <a:rPr lang="en-US" smtClean="0"/>
              <a:t>‹#›</a:t>
            </a:fld>
            <a:endParaRPr lang="en-US"/>
          </a:p>
        </p:txBody>
      </p:sp>
    </p:spTree>
    <p:extLst>
      <p:ext uri="{BB962C8B-B14F-4D97-AF65-F5344CB8AC3E}">
        <p14:creationId xmlns:p14="http://schemas.microsoft.com/office/powerpoint/2010/main" val="39289516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7O5mGnfN3b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K8MIkul6L74"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video" Target="https://www.youtube.com/embed/KahjwE6kslc"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4.xml"/><Relationship Id="rId4" Type="http://schemas.openxmlformats.org/officeDocument/2006/relationships/image" Target="../media/image89.jpg"/></Relationships>
</file>

<file path=ppt/slides/_rels/slide8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video" Target="https://www.youtube.com/embed/DJ2XZ-hWrvs"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video" Target="https://www.youtube.com/embed/PfJe653v24I"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ideo" Target="https://www.youtube.com/embed/yIaG__iHHFw"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xml"/><Relationship Id="rId1" Type="http://schemas.openxmlformats.org/officeDocument/2006/relationships/video" Target="https://www.youtube.com/embed/NIFNFiUR558"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p:cNvSpPr/>
          <p:nvPr/>
        </p:nvSpPr>
        <p:spPr>
          <a:xfrm>
            <a:off x="0" y="5402426"/>
            <a:ext cx="12192000" cy="1323439"/>
          </a:xfrm>
          <a:prstGeom prst="rect">
            <a:avLst/>
          </a:prstGeom>
          <a:noFill/>
        </p:spPr>
        <p:txBody>
          <a:bodyPr wrap="square" lIns="91440" tIns="45720" rIns="91440" bIns="45720">
            <a:spAutoFit/>
          </a:bodyPr>
          <a:lstStyle/>
          <a:p>
            <a:pPr algn="ctr"/>
            <a:r>
              <a:rPr lang="en-US" sz="8000" b="1" cap="none" spc="0" dirty="0" smtClean="0">
                <a:ln w="34925">
                  <a:solidFill>
                    <a:srgbClr val="1B76B3"/>
                  </a:solidFill>
                  <a:prstDash val="solid"/>
                </a:ln>
                <a:solidFill>
                  <a:srgbClr val="FFFFFF"/>
                </a:solidFill>
                <a:effectLst>
                  <a:outerShdw blurRad="38100" dist="22860" dir="5400000" algn="tl" rotWithShape="0">
                    <a:srgbClr val="000000">
                      <a:alpha val="30000"/>
                    </a:srgbClr>
                  </a:outerShdw>
                </a:effectLst>
              </a:rPr>
              <a:t>Snow Sports Merit Badge</a:t>
            </a:r>
            <a:endParaRPr lang="en-US" sz="8000" b="1" cap="none" spc="0" dirty="0">
              <a:ln w="34925">
                <a:solidFill>
                  <a:srgbClr val="1B76B3"/>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944" y="111968"/>
            <a:ext cx="2155954" cy="2195153"/>
          </a:xfrm>
          <a:prstGeom prst="rect">
            <a:avLst/>
          </a:prstGeom>
        </p:spPr>
      </p:pic>
      <p:sp>
        <p:nvSpPr>
          <p:cNvPr id="5" name="TextBox 4"/>
          <p:cNvSpPr txBox="1"/>
          <p:nvPr/>
        </p:nvSpPr>
        <p:spPr>
          <a:xfrm>
            <a:off x="737118" y="4376057"/>
            <a:ext cx="3844211" cy="1077218"/>
          </a:xfrm>
          <a:prstGeom prst="rect">
            <a:avLst/>
          </a:prstGeom>
          <a:noFill/>
        </p:spPr>
        <p:txBody>
          <a:bodyPr wrap="square" rtlCol="0">
            <a:spAutoFit/>
          </a:bodyPr>
          <a:lstStyle/>
          <a:p>
            <a:r>
              <a:rPr lang="en-US" sz="3200" dirty="0" smtClean="0">
                <a:solidFill>
                  <a:srgbClr val="015F9F"/>
                </a:solidFill>
              </a:rPr>
              <a:t>Troop </a:t>
            </a:r>
            <a:r>
              <a:rPr lang="en-US" sz="3200" smtClean="0">
                <a:solidFill>
                  <a:srgbClr val="015F9F"/>
                </a:solidFill>
              </a:rPr>
              <a:t>344 and </a:t>
            </a:r>
            <a:r>
              <a:rPr lang="en-US" sz="3200" dirty="0" smtClean="0">
                <a:solidFill>
                  <a:srgbClr val="015F9F"/>
                </a:solidFill>
              </a:rPr>
              <a:t>9344</a:t>
            </a:r>
          </a:p>
          <a:p>
            <a:r>
              <a:rPr lang="en-US" sz="3200" dirty="0" smtClean="0">
                <a:solidFill>
                  <a:srgbClr val="015F9F"/>
                </a:solidFill>
              </a:rPr>
              <a:t>Pemberville, OH</a:t>
            </a:r>
            <a:endParaRPr lang="en-US" sz="3200" dirty="0">
              <a:solidFill>
                <a:srgbClr val="015F9F"/>
              </a:solidFill>
            </a:endParaRPr>
          </a:p>
        </p:txBody>
      </p:sp>
      <p:sp>
        <p:nvSpPr>
          <p:cNvPr id="6" name="Rectangle 5"/>
          <p:cNvSpPr/>
          <p:nvPr/>
        </p:nvSpPr>
        <p:spPr>
          <a:xfrm>
            <a:off x="2254898" y="358923"/>
            <a:ext cx="9937102" cy="923330"/>
          </a:xfrm>
          <a:prstGeom prst="rect">
            <a:avLst/>
          </a:prstGeom>
          <a:noFill/>
        </p:spPr>
        <p:txBody>
          <a:bodyPr wrap="square" lIns="91440" tIns="45720" rIns="91440" bIns="45720">
            <a:spAutoFit/>
          </a:bodyPr>
          <a:lstStyle/>
          <a:p>
            <a:pPr algn="ctr"/>
            <a:r>
              <a:rPr lang="en-US" sz="5400" b="1" cap="none" spc="0" dirty="0" smtClean="0">
                <a:ln w="34925">
                  <a:solidFill>
                    <a:srgbClr val="1B76B3"/>
                  </a:solidFill>
                  <a:prstDash val="solid"/>
                </a:ln>
                <a:solidFill>
                  <a:srgbClr val="FFFFFF"/>
                </a:solidFill>
                <a:effectLst>
                  <a:outerShdw blurRad="38100" dist="22860" dir="5400000" algn="tl" rotWithShape="0">
                    <a:srgbClr val="000000">
                      <a:alpha val="30000"/>
                    </a:srgbClr>
                  </a:outerShdw>
                </a:effectLst>
              </a:rPr>
              <a:t>Downhill (Alpine) Skiing Option</a:t>
            </a:r>
            <a:endParaRPr lang="en-US" sz="5400" b="1" cap="none" spc="0" dirty="0">
              <a:ln w="34925">
                <a:solidFill>
                  <a:srgbClr val="1B76B3"/>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37900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Aware of Avalanche Conditions</a:t>
            </a:r>
            <a:endParaRPr lang="en-US" dirty="0"/>
          </a:p>
        </p:txBody>
      </p:sp>
      <p:sp>
        <p:nvSpPr>
          <p:cNvPr id="3" name="Content Placeholder 2"/>
          <p:cNvSpPr>
            <a:spLocks noGrp="1"/>
          </p:cNvSpPr>
          <p:nvPr>
            <p:ph idx="1"/>
          </p:nvPr>
        </p:nvSpPr>
        <p:spPr>
          <a:xfrm>
            <a:off x="838200" y="1825625"/>
            <a:ext cx="6314630" cy="4720670"/>
          </a:xfrm>
        </p:spPr>
        <p:txBody>
          <a:bodyPr>
            <a:normAutofit fontScale="85000" lnSpcReduction="10000"/>
          </a:bodyPr>
          <a:lstStyle/>
          <a:p>
            <a:r>
              <a:rPr lang="en-US" dirty="0"/>
              <a:t>Most avalanches occur during or just after snowstorms on slopes between 30 and 45 degrees. </a:t>
            </a:r>
            <a:endParaRPr lang="en-US" dirty="0" smtClean="0"/>
          </a:p>
          <a:p>
            <a:r>
              <a:rPr lang="en-US" dirty="0" smtClean="0"/>
              <a:t>A </a:t>
            </a:r>
            <a:r>
              <a:rPr lang="en-US" dirty="0"/>
              <a:t>significant snowfall may result in an unstable snowpack. </a:t>
            </a:r>
            <a:endParaRPr lang="en-US" dirty="0" smtClean="0"/>
          </a:p>
          <a:p>
            <a:r>
              <a:rPr lang="en-US" dirty="0" smtClean="0"/>
              <a:t>By </a:t>
            </a:r>
            <a:r>
              <a:rPr lang="en-US" dirty="0"/>
              <a:t>waiting at least 36 hours after a big snow or wind storm before you go into the mountains will allow for the snow to become more stable and less likely to avalanche</a:t>
            </a:r>
            <a:r>
              <a:rPr lang="en-US" dirty="0" smtClean="0"/>
              <a:t>.</a:t>
            </a:r>
          </a:p>
          <a:p>
            <a:r>
              <a:rPr lang="en-US" dirty="0"/>
              <a:t>Avalanche warnings and special advisories are included on NWS websites and broadcast over NOAA Weather Radio. </a:t>
            </a:r>
            <a:endParaRPr lang="en-US" dirty="0" smtClean="0"/>
          </a:p>
          <a:p>
            <a:r>
              <a:rPr lang="en-US" dirty="0" smtClean="0"/>
              <a:t>Refer </a:t>
            </a:r>
            <a:r>
              <a:rPr lang="en-US" dirty="0"/>
              <a:t>to your local avalanche center for current snowpack conditions!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1548" y="1884073"/>
            <a:ext cx="4234441" cy="4234441"/>
          </a:xfrm>
          <a:prstGeom prst="rect">
            <a:avLst/>
          </a:prstGeom>
        </p:spPr>
      </p:pic>
      <p:sp>
        <p:nvSpPr>
          <p:cNvPr id="5" name="TextBox 4"/>
          <p:cNvSpPr txBox="1"/>
          <p:nvPr/>
        </p:nvSpPr>
        <p:spPr>
          <a:xfrm>
            <a:off x="7332292" y="6176963"/>
            <a:ext cx="4247259" cy="400110"/>
          </a:xfrm>
          <a:prstGeom prst="rect">
            <a:avLst/>
          </a:prstGeom>
          <a:noFill/>
        </p:spPr>
        <p:txBody>
          <a:bodyPr wrap="square" rtlCol="0">
            <a:spAutoFit/>
          </a:bodyPr>
          <a:lstStyle/>
          <a:p>
            <a:pPr algn="ctr"/>
            <a:r>
              <a:rPr lang="en-US" sz="2000" dirty="0" smtClean="0"/>
              <a:t>Avalanche damage</a:t>
            </a:r>
            <a:endParaRPr lang="en-US" sz="2000" dirty="0"/>
          </a:p>
        </p:txBody>
      </p:sp>
    </p:spTree>
    <p:extLst>
      <p:ext uri="{BB962C8B-B14F-4D97-AF65-F5344CB8AC3E}">
        <p14:creationId xmlns:p14="http://schemas.microsoft.com/office/powerpoint/2010/main" val="26204662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63704"/>
            <a:ext cx="10515600" cy="1325563"/>
          </a:xfrm>
        </p:spPr>
        <p:txBody>
          <a:bodyPr/>
          <a:lstStyle/>
          <a:p>
            <a:r>
              <a:rPr lang="en-US" dirty="0" smtClean="0"/>
              <a:t>NASTAR</a:t>
            </a:r>
            <a:endParaRPr lang="en-US" dirty="0"/>
          </a:p>
        </p:txBody>
      </p:sp>
      <p:sp>
        <p:nvSpPr>
          <p:cNvPr id="3" name="Content Placeholder 2"/>
          <p:cNvSpPr>
            <a:spLocks noGrp="1"/>
          </p:cNvSpPr>
          <p:nvPr>
            <p:ph sz="half" idx="1"/>
          </p:nvPr>
        </p:nvSpPr>
        <p:spPr>
          <a:xfrm>
            <a:off x="838199" y="2794653"/>
            <a:ext cx="11094097" cy="3680889"/>
          </a:xfrm>
        </p:spPr>
        <p:txBody>
          <a:bodyPr>
            <a:normAutofit fontScale="92500" lnSpcReduction="20000"/>
          </a:bodyPr>
          <a:lstStyle/>
          <a:p>
            <a:r>
              <a:rPr lang="en-US" b="1" dirty="0" err="1"/>
              <a:t>NAtional</a:t>
            </a:r>
            <a:r>
              <a:rPr lang="en-US" b="1" dirty="0"/>
              <a:t> </a:t>
            </a:r>
            <a:r>
              <a:rPr lang="en-US" b="1" dirty="0" err="1"/>
              <a:t>STandard</a:t>
            </a:r>
            <a:r>
              <a:rPr lang="en-US" b="1" dirty="0"/>
              <a:t> Race </a:t>
            </a:r>
            <a:r>
              <a:rPr lang="en-US" dirty="0"/>
              <a:t>is the largest </a:t>
            </a:r>
            <a:r>
              <a:rPr lang="en-US" dirty="0" smtClean="0"/>
              <a:t>public grassroots </a:t>
            </a:r>
            <a:r>
              <a:rPr lang="en-US" dirty="0"/>
              <a:t>ski race program in the world. </a:t>
            </a:r>
            <a:endParaRPr lang="en-US" dirty="0" smtClean="0"/>
          </a:p>
          <a:p>
            <a:r>
              <a:rPr lang="en-US" dirty="0" smtClean="0"/>
              <a:t>Participants compete </a:t>
            </a:r>
            <a:r>
              <a:rPr lang="en-US" dirty="0"/>
              <a:t>within their age and gender groups to </a:t>
            </a:r>
            <a:r>
              <a:rPr lang="en-US" dirty="0" smtClean="0"/>
              <a:t>win platinum</a:t>
            </a:r>
            <a:r>
              <a:rPr lang="en-US" dirty="0"/>
              <a:t>, gold, silver and bronze medals. </a:t>
            </a:r>
            <a:endParaRPr lang="en-US" dirty="0" smtClean="0"/>
          </a:p>
          <a:p>
            <a:r>
              <a:rPr lang="en-US" dirty="0" smtClean="0"/>
              <a:t>In addition, participants </a:t>
            </a:r>
            <a:r>
              <a:rPr lang="en-US" dirty="0"/>
              <a:t>are ranked in their medal group and </a:t>
            </a:r>
            <a:r>
              <a:rPr lang="en-US" dirty="0" smtClean="0"/>
              <a:t>the top </a:t>
            </a:r>
            <a:r>
              <a:rPr lang="en-US" dirty="0"/>
              <a:t>ranked racers qualify to compete in the </a:t>
            </a:r>
            <a:r>
              <a:rPr lang="en-US" dirty="0" smtClean="0"/>
              <a:t>Nature Valley </a:t>
            </a:r>
            <a:r>
              <a:rPr lang="en-US" dirty="0"/>
              <a:t>NASTAR National Championships.</a:t>
            </a:r>
          </a:p>
          <a:p>
            <a:r>
              <a:rPr lang="en-US" dirty="0" smtClean="0"/>
              <a:t>The </a:t>
            </a:r>
            <a:r>
              <a:rPr lang="en-US" dirty="0"/>
              <a:t>NASTAR handicap system is a </a:t>
            </a:r>
            <a:r>
              <a:rPr lang="en-US" dirty="0" smtClean="0"/>
              <a:t>standardized scoring </a:t>
            </a:r>
            <a:r>
              <a:rPr lang="en-US" dirty="0"/>
              <a:t>program that provides participants with </a:t>
            </a:r>
            <a:r>
              <a:rPr lang="en-US" dirty="0" smtClean="0"/>
              <a:t>a tangible </a:t>
            </a:r>
            <a:r>
              <a:rPr lang="en-US" dirty="0"/>
              <a:t>number that represents their ability. </a:t>
            </a:r>
            <a:endParaRPr lang="en-US" dirty="0" smtClean="0"/>
          </a:p>
          <a:p>
            <a:r>
              <a:rPr lang="en-US" dirty="0" smtClean="0"/>
              <a:t>The NASTAR.com </a:t>
            </a:r>
            <a:r>
              <a:rPr lang="en-US" dirty="0"/>
              <a:t>web site records each participants </a:t>
            </a:r>
            <a:r>
              <a:rPr lang="en-US" dirty="0" smtClean="0"/>
              <a:t>stats and </a:t>
            </a:r>
            <a:r>
              <a:rPr lang="en-US" dirty="0"/>
              <a:t>ranks each racer at the host resort, in their </a:t>
            </a:r>
            <a:r>
              <a:rPr lang="en-US" dirty="0" smtClean="0"/>
              <a:t>state of </a:t>
            </a:r>
            <a:r>
              <a:rPr lang="en-US" dirty="0"/>
              <a:t>residence and nationally.</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193901" y="261010"/>
            <a:ext cx="4400594" cy="2311274"/>
          </a:xfrm>
        </p:spPr>
      </p:pic>
    </p:spTree>
    <p:extLst>
      <p:ext uri="{BB962C8B-B14F-4D97-AF65-F5344CB8AC3E}">
        <p14:creationId xmlns:p14="http://schemas.microsoft.com/office/powerpoint/2010/main" val="28376072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645"/>
          <a:stretch/>
        </p:blipFill>
        <p:spPr>
          <a:xfrm>
            <a:off x="-2850" y="0"/>
            <a:ext cx="12194850" cy="6858000"/>
          </a:xfrm>
          <a:prstGeom prst="rect">
            <a:avLst/>
          </a:prstGeom>
        </p:spPr>
      </p:pic>
      <p:sp>
        <p:nvSpPr>
          <p:cNvPr id="8" name="TextBox 7"/>
          <p:cNvSpPr txBox="1"/>
          <p:nvPr/>
        </p:nvSpPr>
        <p:spPr>
          <a:xfrm>
            <a:off x="572568" y="1640793"/>
            <a:ext cx="3888337" cy="1323439"/>
          </a:xfrm>
          <a:prstGeom prst="rect">
            <a:avLst/>
          </a:prstGeom>
          <a:noFill/>
        </p:spPr>
        <p:txBody>
          <a:bodyPr wrap="square" rtlCol="0">
            <a:spAutoFit/>
          </a:bodyPr>
          <a:lstStyle/>
          <a:p>
            <a:r>
              <a:rPr lang="en-US" sz="8000" dirty="0" smtClean="0">
                <a:solidFill>
                  <a:schemeClr val="bg1"/>
                </a:solidFill>
                <a:effectLst>
                  <a:outerShdw blurRad="38100" dist="38100" dir="2700000" algn="tl">
                    <a:srgbClr val="000000">
                      <a:alpha val="43137"/>
                    </a:srgbClr>
                  </a:outerShdw>
                </a:effectLst>
              </a:rPr>
              <a:t>The End</a:t>
            </a:r>
            <a:endParaRPr lang="en-US" sz="8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44077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Tree </a:t>
            </a:r>
            <a:r>
              <a:rPr lang="en-US" dirty="0" smtClean="0"/>
              <a:t>Wells</a:t>
            </a:r>
            <a:endParaRPr lang="en-US" dirty="0"/>
          </a:p>
        </p:txBody>
      </p:sp>
      <p:sp>
        <p:nvSpPr>
          <p:cNvPr id="3" name="Content Placeholder 2"/>
          <p:cNvSpPr>
            <a:spLocks noGrp="1"/>
          </p:cNvSpPr>
          <p:nvPr>
            <p:ph idx="1"/>
          </p:nvPr>
        </p:nvSpPr>
        <p:spPr>
          <a:xfrm>
            <a:off x="838200" y="1825625"/>
            <a:ext cx="7314488" cy="4351338"/>
          </a:xfrm>
        </p:spPr>
        <p:txBody>
          <a:bodyPr>
            <a:normAutofit fontScale="77500" lnSpcReduction="20000"/>
          </a:bodyPr>
          <a:lstStyle/>
          <a:p>
            <a:r>
              <a:rPr lang="en-US" dirty="0" smtClean="0"/>
              <a:t>Tree </a:t>
            </a:r>
            <a:r>
              <a:rPr lang="en-US" dirty="0"/>
              <a:t>wells are pits of deep, soft snow that form around tree trunks in winter. As winter snow accumulates, low-hanging tree limbs create a protective canopy, preventing snow from compressing next to the trunk</a:t>
            </a:r>
            <a:r>
              <a:rPr lang="en-US" dirty="0" smtClean="0"/>
              <a:t>.</a:t>
            </a:r>
          </a:p>
          <a:p>
            <a:r>
              <a:rPr lang="en-US" dirty="0" smtClean="0"/>
              <a:t>These low-hanging </a:t>
            </a:r>
            <a:r>
              <a:rPr lang="en-US" dirty="0"/>
              <a:t>tree branches often hide tree wells, making them hard to spot. It’s best to assume any tree is a potential hazard.</a:t>
            </a:r>
          </a:p>
          <a:p>
            <a:r>
              <a:rPr lang="en-US" dirty="0" smtClean="0"/>
              <a:t>Because </a:t>
            </a:r>
            <a:r>
              <a:rPr lang="en-US" dirty="0"/>
              <a:t>the snow is so soft and deep, a skier, snowboarder, hiker, or snowshoer who falls in headfirst usually cannot free themselves. With skis over their heads, they becoming trapped in the snow.</a:t>
            </a:r>
          </a:p>
          <a:p>
            <a:r>
              <a:rPr lang="en-US" dirty="0"/>
              <a:t>The situation compounds when dollops of snow collapse off overhead branches or off the tree well walls, further burying the victim. Eventually, people can suffocate in tree wells, a death officially called snow immersion suffocation (SIS).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1970" y="4343866"/>
            <a:ext cx="3107070" cy="22449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1970" y="438559"/>
            <a:ext cx="3107070" cy="3731789"/>
          </a:xfrm>
          <a:prstGeom prst="rect">
            <a:avLst/>
          </a:prstGeom>
        </p:spPr>
      </p:pic>
    </p:spTree>
    <p:extLst>
      <p:ext uri="{BB962C8B-B14F-4D97-AF65-F5344CB8AC3E}">
        <p14:creationId xmlns:p14="http://schemas.microsoft.com/office/powerpoint/2010/main" val="83851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Avoid Tree </a:t>
            </a:r>
            <a:r>
              <a:rPr lang="en-US" dirty="0" smtClean="0"/>
              <a:t>Wells</a:t>
            </a:r>
            <a:endParaRPr lang="en-US" dirty="0"/>
          </a:p>
        </p:txBody>
      </p:sp>
      <p:sp>
        <p:nvSpPr>
          <p:cNvPr id="3" name="Content Placeholder 2"/>
          <p:cNvSpPr>
            <a:spLocks noGrp="1"/>
          </p:cNvSpPr>
          <p:nvPr>
            <p:ph idx="1"/>
          </p:nvPr>
        </p:nvSpPr>
        <p:spPr>
          <a:xfrm>
            <a:off x="838200" y="1825624"/>
            <a:ext cx="6545366" cy="4840095"/>
          </a:xfrm>
        </p:spPr>
        <p:txBody>
          <a:bodyPr>
            <a:normAutofit fontScale="77500" lnSpcReduction="20000"/>
          </a:bodyPr>
          <a:lstStyle/>
          <a:p>
            <a:r>
              <a:rPr lang="en-US" b="1" dirty="0" smtClean="0"/>
              <a:t>Avoid </a:t>
            </a:r>
            <a:r>
              <a:rPr lang="en-US" b="1" dirty="0"/>
              <a:t>skiing in trees.</a:t>
            </a:r>
            <a:r>
              <a:rPr lang="en-US" dirty="0"/>
              <a:t> Skiing inbounds on consolidated, groomed runs pretty much guarantees you won’t find tree wells. That said, tree skiing is awesome, and you can do so safely with some of the tips below.</a:t>
            </a:r>
          </a:p>
          <a:p>
            <a:r>
              <a:rPr lang="en-US" b="1" dirty="0"/>
              <a:t>Be cautious after a storm. </a:t>
            </a:r>
            <a:r>
              <a:rPr lang="en-US" dirty="0"/>
              <a:t>Most tree well accidents happen after a fresh dump of powder. If you are uncomfortable skiing in powder, stay out of the trees.</a:t>
            </a:r>
          </a:p>
          <a:p>
            <a:r>
              <a:rPr lang="en-US" b="1" dirty="0"/>
              <a:t>Ski defensively.</a:t>
            </a:r>
            <a:r>
              <a:rPr lang="en-US" dirty="0"/>
              <a:t> Ski in control when skiing in the trees! If possible, choose a more open forest with room to ski around tree hazards. If it gets tight, slow down.</a:t>
            </a:r>
          </a:p>
          <a:p>
            <a:r>
              <a:rPr lang="en-US" b="1" dirty="0"/>
              <a:t>Don’t ski alone.</a:t>
            </a:r>
            <a:r>
              <a:rPr lang="en-US" dirty="0"/>
              <a:t> According to researchers,</a:t>
            </a:r>
            <a:r>
              <a:rPr lang="en-US" b="1" dirty="0"/>
              <a:t> </a:t>
            </a:r>
            <a:r>
              <a:rPr lang="en-US" dirty="0"/>
              <a:t>90 percent of skiers who fall in a tree well can’t get out by themselves. Ski with a partner and stay in sight of each other. If you lose sight, try to stay in touch audibly, and check in on each other regularly.</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3566" y="1825625"/>
            <a:ext cx="4816030" cy="2709017"/>
          </a:xfrm>
          <a:prstGeom prst="rect">
            <a:avLst/>
          </a:prstGeom>
        </p:spPr>
      </p:pic>
    </p:spTree>
    <p:extLst>
      <p:ext uri="{BB962C8B-B14F-4D97-AF65-F5344CB8AC3E}">
        <p14:creationId xmlns:p14="http://schemas.microsoft.com/office/powerpoint/2010/main" val="371651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Sport Hazards - </a:t>
            </a:r>
            <a:r>
              <a:rPr lang="en-US" dirty="0" smtClean="0"/>
              <a:t>Falls </a:t>
            </a:r>
            <a:r>
              <a:rPr lang="en-US" dirty="0"/>
              <a:t>and Collisions</a:t>
            </a:r>
          </a:p>
        </p:txBody>
      </p:sp>
      <p:sp>
        <p:nvSpPr>
          <p:cNvPr id="3" name="Content Placeholder 2"/>
          <p:cNvSpPr>
            <a:spLocks noGrp="1"/>
          </p:cNvSpPr>
          <p:nvPr>
            <p:ph idx="1"/>
          </p:nvPr>
        </p:nvSpPr>
        <p:spPr>
          <a:xfrm>
            <a:off x="838200" y="1825625"/>
            <a:ext cx="6895744" cy="4780274"/>
          </a:xfrm>
        </p:spPr>
        <p:txBody>
          <a:bodyPr>
            <a:normAutofit fontScale="92500" lnSpcReduction="20000"/>
          </a:bodyPr>
          <a:lstStyle/>
          <a:p>
            <a:r>
              <a:rPr lang="en-US" dirty="0" smtClean="0"/>
              <a:t>Falls and collisions can cause injuries such as concussions, sprains</a:t>
            </a:r>
            <a:r>
              <a:rPr lang="en-US" dirty="0"/>
              <a:t>, </a:t>
            </a:r>
            <a:r>
              <a:rPr lang="en-US" dirty="0" smtClean="0"/>
              <a:t>strains</a:t>
            </a:r>
            <a:r>
              <a:rPr lang="en-US" dirty="0"/>
              <a:t>, </a:t>
            </a:r>
            <a:r>
              <a:rPr lang="en-US" dirty="0" smtClean="0"/>
              <a:t>fractures, </a:t>
            </a:r>
            <a:r>
              <a:rPr lang="en-US" dirty="0"/>
              <a:t>and </a:t>
            </a:r>
            <a:r>
              <a:rPr lang="en-US" dirty="0" smtClean="0"/>
              <a:t>dislocations.</a:t>
            </a:r>
          </a:p>
          <a:p>
            <a:r>
              <a:rPr lang="en-US" dirty="0" smtClean="0"/>
              <a:t>Controlling </a:t>
            </a:r>
            <a:r>
              <a:rPr lang="en-US" dirty="0"/>
              <a:t>your speed is critical to </a:t>
            </a:r>
            <a:r>
              <a:rPr lang="en-US" dirty="0" smtClean="0"/>
              <a:t>staying safe in winter </a:t>
            </a:r>
            <a:r>
              <a:rPr lang="en-US" dirty="0"/>
              <a:t>sports like skiing and snowboarding</a:t>
            </a:r>
          </a:p>
          <a:p>
            <a:r>
              <a:rPr lang="en-US" dirty="0" smtClean="0"/>
              <a:t>Know </a:t>
            </a:r>
            <a:r>
              <a:rPr lang="en-US" dirty="0"/>
              <a:t>your </a:t>
            </a:r>
            <a:r>
              <a:rPr lang="en-US" dirty="0" smtClean="0"/>
              <a:t>limits.</a:t>
            </a:r>
            <a:endParaRPr lang="en-US" dirty="0"/>
          </a:p>
          <a:p>
            <a:pPr lvl="1"/>
            <a:r>
              <a:rPr lang="en-US" dirty="0" smtClean="0"/>
              <a:t>Start out easy and add difficulty levels as your skills progress</a:t>
            </a:r>
          </a:p>
          <a:p>
            <a:r>
              <a:rPr lang="en-US" dirty="0" smtClean="0"/>
              <a:t>Learn </a:t>
            </a:r>
            <a:r>
              <a:rPr lang="en-US" dirty="0"/>
              <a:t>proper techniques for falling and getting up safely to minimize the risk of injuries. </a:t>
            </a:r>
            <a:endParaRPr lang="en-US" dirty="0" smtClean="0"/>
          </a:p>
          <a:p>
            <a:r>
              <a:rPr lang="en-US" dirty="0" smtClean="0"/>
              <a:t>Wear </a:t>
            </a:r>
            <a:r>
              <a:rPr lang="en-US" dirty="0"/>
              <a:t>appropriate protective gear, such as helmets and padding, and follow the rules and guidelines of the specific snow sport </a:t>
            </a:r>
            <a:r>
              <a:rPr lang="en-US" dirty="0" smtClean="0"/>
              <a:t>you </a:t>
            </a:r>
            <a:r>
              <a:rPr lang="en-US" dirty="0"/>
              <a:t>are participating in.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184" y="1825625"/>
            <a:ext cx="3896801" cy="3200400"/>
          </a:xfrm>
          <a:prstGeom prst="rect">
            <a:avLst/>
          </a:prstGeom>
        </p:spPr>
      </p:pic>
    </p:spTree>
    <p:extLst>
      <p:ext uri="{BB962C8B-B14F-4D97-AF65-F5344CB8AC3E}">
        <p14:creationId xmlns:p14="http://schemas.microsoft.com/office/powerpoint/2010/main" val="69607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Snow Sport Hazards </a:t>
            </a:r>
            <a:r>
              <a:rPr lang="en-US" dirty="0" smtClean="0"/>
              <a:t>– Cold Injuries</a:t>
            </a:r>
            <a:endParaRPr lang="en-US" dirty="0"/>
          </a:p>
        </p:txBody>
      </p:sp>
      <p:sp>
        <p:nvSpPr>
          <p:cNvPr id="3" name="Content Placeholder 2"/>
          <p:cNvSpPr>
            <a:spLocks noGrp="1"/>
          </p:cNvSpPr>
          <p:nvPr>
            <p:ph idx="1"/>
          </p:nvPr>
        </p:nvSpPr>
        <p:spPr>
          <a:xfrm>
            <a:off x="838200" y="1325563"/>
            <a:ext cx="6767557" cy="5117966"/>
          </a:xfrm>
        </p:spPr>
        <p:txBody>
          <a:bodyPr>
            <a:normAutofit fontScale="92500" lnSpcReduction="10000"/>
          </a:bodyPr>
          <a:lstStyle/>
          <a:p>
            <a:r>
              <a:rPr lang="en-US" dirty="0"/>
              <a:t>Cold-related injuries include frostbite, hypothermia, muscle sprains and strains, 'snow blindness' and sunburn. </a:t>
            </a:r>
            <a:endParaRPr lang="en-US" dirty="0" smtClean="0"/>
          </a:p>
          <a:p>
            <a:r>
              <a:rPr lang="en-US" dirty="0" smtClean="0"/>
              <a:t>However</a:t>
            </a:r>
            <a:r>
              <a:rPr lang="en-US" dirty="0"/>
              <a:t>, many of the risks can be reduced with planning, adequate preparation and proper equipment</a:t>
            </a:r>
            <a:r>
              <a:rPr lang="en-US" dirty="0" smtClean="0"/>
              <a:t>.</a:t>
            </a:r>
          </a:p>
          <a:p>
            <a:pPr lvl="1"/>
            <a:r>
              <a:rPr lang="en-US" dirty="0"/>
              <a:t>Wear appropriate clothing for a snowy environment</a:t>
            </a:r>
          </a:p>
          <a:p>
            <a:pPr lvl="2"/>
            <a:r>
              <a:rPr lang="en-US" dirty="0"/>
              <a:t>Outer layers – water resistant</a:t>
            </a:r>
          </a:p>
          <a:p>
            <a:pPr lvl="2"/>
            <a:r>
              <a:rPr lang="en-US" dirty="0"/>
              <a:t>Inner layers – Synthetic and wicking</a:t>
            </a:r>
          </a:p>
          <a:p>
            <a:pPr lvl="2"/>
            <a:r>
              <a:rPr lang="en-US" dirty="0"/>
              <a:t>Don’t wear cotton</a:t>
            </a:r>
          </a:p>
          <a:p>
            <a:pPr lvl="1"/>
            <a:r>
              <a:rPr lang="en-US" dirty="0"/>
              <a:t>Snow reflects sunlight and it is easy to become sunburned in a snowy environment.</a:t>
            </a:r>
          </a:p>
          <a:p>
            <a:pPr lvl="2"/>
            <a:r>
              <a:rPr lang="en-US" dirty="0"/>
              <a:t>Sunscreen should be applied to any exposed skin.</a:t>
            </a:r>
          </a:p>
          <a:p>
            <a:pPr lvl="2"/>
            <a:r>
              <a:rPr lang="en-US" dirty="0"/>
              <a:t>Eyes can get sun-damaged as well.</a:t>
            </a:r>
          </a:p>
          <a:p>
            <a:pPr lvl="3"/>
            <a:r>
              <a:rPr lang="en-US" dirty="0"/>
              <a:t>Wear polarized lenses</a:t>
            </a:r>
          </a:p>
          <a:p>
            <a:pPr lvl="1"/>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1540" y="1325563"/>
            <a:ext cx="4056494" cy="4755735"/>
          </a:xfrm>
          <a:prstGeom prst="rect">
            <a:avLst/>
          </a:prstGeom>
        </p:spPr>
      </p:pic>
    </p:spTree>
    <p:extLst>
      <p:ext uri="{BB962C8B-B14F-4D97-AF65-F5344CB8AC3E}">
        <p14:creationId xmlns:p14="http://schemas.microsoft.com/office/powerpoint/2010/main" val="167229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Snow Sport Hazards – Cold Injuries</a:t>
            </a:r>
          </a:p>
        </p:txBody>
      </p:sp>
      <p:sp>
        <p:nvSpPr>
          <p:cNvPr id="3" name="Content Placeholder 2"/>
          <p:cNvSpPr>
            <a:spLocks noGrp="1"/>
          </p:cNvSpPr>
          <p:nvPr>
            <p:ph idx="1"/>
          </p:nvPr>
        </p:nvSpPr>
        <p:spPr>
          <a:xfrm>
            <a:off x="838200" y="1325563"/>
            <a:ext cx="7220484" cy="5186332"/>
          </a:xfrm>
        </p:spPr>
        <p:txBody>
          <a:bodyPr>
            <a:normAutofit fontScale="77500" lnSpcReduction="20000"/>
          </a:bodyPr>
          <a:lstStyle/>
          <a:p>
            <a:pPr marL="230188" lvl="1"/>
            <a:r>
              <a:rPr lang="en-US" sz="2900" dirty="0"/>
              <a:t>Becoming wet increases the risk of hypothermia.</a:t>
            </a:r>
          </a:p>
          <a:p>
            <a:pPr marL="684213" lvl="2"/>
            <a:r>
              <a:rPr lang="en-US" sz="2300" dirty="0"/>
              <a:t>Recognize the signs of hypothermia and know how to treat it.</a:t>
            </a:r>
          </a:p>
          <a:p>
            <a:pPr marL="684213" lvl="2"/>
            <a:r>
              <a:rPr lang="en-US" sz="2300" dirty="0"/>
              <a:t>Take regular breaks to warm </a:t>
            </a:r>
            <a:r>
              <a:rPr lang="en-US" sz="2300" dirty="0" smtClean="0"/>
              <a:t>up.</a:t>
            </a:r>
            <a:endParaRPr lang="en-US" sz="2300" dirty="0"/>
          </a:p>
          <a:p>
            <a:pPr marL="684213" lvl="2"/>
            <a:r>
              <a:rPr lang="en-US" sz="2300" dirty="0"/>
              <a:t>Be prepared to change wet/damp clothes or go inside to dry out</a:t>
            </a:r>
            <a:r>
              <a:rPr lang="en-US" sz="2300" dirty="0" smtClean="0"/>
              <a:t>.</a:t>
            </a:r>
          </a:p>
          <a:p>
            <a:pPr marL="684213" lvl="2"/>
            <a:r>
              <a:rPr lang="en-US" sz="2300" dirty="0"/>
              <a:t>If your feet get wet, seek shelter as soon as you can. The skin tissues of wet, cold feet are in danger of freezing (frostbite). </a:t>
            </a:r>
            <a:endParaRPr lang="en-US" dirty="0"/>
          </a:p>
          <a:p>
            <a:r>
              <a:rPr lang="en-US" dirty="0" smtClean="0"/>
              <a:t>Seek </a:t>
            </a:r>
            <a:r>
              <a:rPr lang="en-US" dirty="0"/>
              <a:t>shelter and medical attention immediately if you or anyone with you has any of the following symptoms:</a:t>
            </a:r>
          </a:p>
          <a:p>
            <a:pPr lvl="1"/>
            <a:r>
              <a:rPr lang="en-US" dirty="0" smtClean="0"/>
              <a:t>Grey or blue facial skin.</a:t>
            </a:r>
          </a:p>
          <a:p>
            <a:pPr lvl="1"/>
            <a:r>
              <a:rPr lang="en-US" dirty="0" smtClean="0"/>
              <a:t>Cold, hard and white skin.</a:t>
            </a:r>
          </a:p>
          <a:p>
            <a:pPr lvl="1"/>
            <a:r>
              <a:rPr lang="en-US" dirty="0" smtClean="0"/>
              <a:t>Numb patches on the skin.</a:t>
            </a:r>
          </a:p>
          <a:p>
            <a:pPr lvl="1"/>
            <a:r>
              <a:rPr lang="en-US" dirty="0" smtClean="0"/>
              <a:t>Swollen and blistering skin.</a:t>
            </a:r>
          </a:p>
          <a:p>
            <a:pPr lvl="1"/>
            <a:r>
              <a:rPr lang="en-US" dirty="0" smtClean="0"/>
              <a:t>Uncontrollable shivering, followed by lack of shivering.</a:t>
            </a:r>
          </a:p>
          <a:p>
            <a:pPr lvl="1"/>
            <a:r>
              <a:rPr lang="en-US" dirty="0" smtClean="0"/>
              <a:t>Loss of physical coordination.</a:t>
            </a:r>
          </a:p>
          <a:p>
            <a:pPr lvl="1"/>
            <a:r>
              <a:rPr lang="en-US" dirty="0" smtClean="0"/>
              <a:t>Speaking difficulties, such as slurring.</a:t>
            </a:r>
          </a:p>
          <a:p>
            <a:pPr lvl="1"/>
            <a:r>
              <a:rPr lang="en-US" dirty="0" smtClean="0"/>
              <a:t>Loss of control over the small muscles – for example, the muscles of the fingers.</a:t>
            </a:r>
          </a:p>
          <a:p>
            <a:pPr lvl="1"/>
            <a:r>
              <a:rPr lang="en-US" dirty="0" smtClean="0"/>
              <a:t>A strong yearning for sleep.</a:t>
            </a:r>
          </a:p>
          <a:p>
            <a:endParaRPr lang="en-US" dirty="0"/>
          </a:p>
        </p:txBody>
      </p:sp>
      <p:pic>
        <p:nvPicPr>
          <p:cNvPr id="5" name="Picture 4"/>
          <p:cNvPicPr>
            <a:picLocks noChangeAspect="1"/>
          </p:cNvPicPr>
          <p:nvPr/>
        </p:nvPicPr>
        <p:blipFill>
          <a:blip r:embed="rId2"/>
          <a:stretch>
            <a:fillRect/>
          </a:stretch>
        </p:blipFill>
        <p:spPr>
          <a:xfrm>
            <a:off x="8152688" y="1325563"/>
            <a:ext cx="3792884" cy="2528590"/>
          </a:xfrm>
          <a:prstGeom prst="rect">
            <a:avLst/>
          </a:prstGeom>
        </p:spPr>
      </p:pic>
    </p:spTree>
    <p:extLst>
      <p:ext uri="{BB962C8B-B14F-4D97-AF65-F5344CB8AC3E}">
        <p14:creationId xmlns:p14="http://schemas.microsoft.com/office/powerpoint/2010/main" val="1162097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b="1" dirty="0" smtClean="0"/>
              <a:t>Requirement 1</a:t>
            </a:r>
            <a:endParaRPr lang="en-US" b="1" dirty="0"/>
          </a:p>
        </p:txBody>
      </p:sp>
      <p:sp>
        <p:nvSpPr>
          <p:cNvPr id="3" name="Content Placeholder 2"/>
          <p:cNvSpPr>
            <a:spLocks noGrp="1"/>
          </p:cNvSpPr>
          <p:nvPr>
            <p:ph idx="1"/>
          </p:nvPr>
        </p:nvSpPr>
        <p:spPr>
          <a:xfrm>
            <a:off x="838200" y="1825625"/>
            <a:ext cx="7280305" cy="4351338"/>
          </a:xfrm>
        </p:spPr>
        <p:txBody>
          <a:bodyPr/>
          <a:lstStyle/>
          <a:p>
            <a:pPr marL="0" lvl="0" indent="0">
              <a:buNone/>
            </a:pPr>
            <a:r>
              <a:rPr lang="en-US" dirty="0"/>
              <a:t>Do the following:</a:t>
            </a:r>
          </a:p>
          <a:p>
            <a:pPr marL="914400" lvl="1" indent="-457200">
              <a:buFont typeface="+mj-lt"/>
              <a:buAutoNum type="alphaLcPeriod"/>
            </a:pPr>
            <a:r>
              <a:rPr lang="en-US" dirty="0"/>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solidFill>
                  <a:srgbClr val="C00000"/>
                </a:solidFill>
              </a:rPr>
              <a:t>Discuss first aid and prevention for the types of injuries or illnesses that could occur while participating in snow sports, including hypothermia, frostbite, shock, dehydration, sunburn, </a:t>
            </a:r>
            <a:r>
              <a:rPr lang="en-US" dirty="0" smtClean="0">
                <a:solidFill>
                  <a:srgbClr val="C00000"/>
                </a:solidFill>
              </a:rPr>
              <a:t>concussion, fractures</a:t>
            </a:r>
            <a:r>
              <a:rPr lang="en-US" dirty="0">
                <a:solidFill>
                  <a:srgbClr val="C00000"/>
                </a:solidFill>
              </a:rPr>
              <a:t>, bruises, sprains, and strains. Tell how to apply splints.</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stretch>
            <a:fillRect/>
          </a:stretch>
        </p:blipFill>
        <p:spPr>
          <a:xfrm>
            <a:off x="8118505" y="1690688"/>
            <a:ext cx="3810532" cy="4639322"/>
          </a:xfrm>
          <a:prstGeom prst="rect">
            <a:avLst/>
          </a:prstGeom>
        </p:spPr>
      </p:pic>
    </p:spTree>
    <p:extLst>
      <p:ext uri="{BB962C8B-B14F-4D97-AF65-F5344CB8AC3E}">
        <p14:creationId xmlns:p14="http://schemas.microsoft.com/office/powerpoint/2010/main" val="563075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029384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31022"/>
            <a:ext cx="11430000" cy="5981700"/>
          </a:xfrm>
          <a:prstGeom prst="rect">
            <a:avLst/>
          </a:prstGeom>
        </p:spPr>
      </p:pic>
      <p:sp>
        <p:nvSpPr>
          <p:cNvPr id="5" name="Title 4"/>
          <p:cNvSpPr txBox="1">
            <a:spLocks/>
          </p:cNvSpPr>
          <p:nvPr/>
        </p:nvSpPr>
        <p:spPr>
          <a:xfrm>
            <a:off x="0" y="239284"/>
            <a:ext cx="12192000" cy="7620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t>It is important to recognize the warning signs of hypothermia and treat it promptly.</a:t>
            </a:r>
            <a:endParaRPr lang="en-US" sz="2800" dirty="0"/>
          </a:p>
        </p:txBody>
      </p:sp>
    </p:spTree>
    <p:extLst>
      <p:ext uri="{BB962C8B-B14F-4D97-AF65-F5344CB8AC3E}">
        <p14:creationId xmlns:p14="http://schemas.microsoft.com/office/powerpoint/2010/main" val="1996457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
            <a:ext cx="12192000" cy="6851904"/>
          </a:xfrm>
          <a:prstGeom prst="rect">
            <a:avLst/>
          </a:prstGeom>
        </p:spPr>
      </p:pic>
    </p:spTree>
    <p:extLst>
      <p:ext uri="{BB962C8B-B14F-4D97-AF65-F5344CB8AC3E}">
        <p14:creationId xmlns:p14="http://schemas.microsoft.com/office/powerpoint/2010/main" val="87511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3879"/>
          </a:xfrm>
        </p:spPr>
        <p:txBody>
          <a:bodyPr/>
          <a:lstStyle/>
          <a:p>
            <a:r>
              <a:rPr lang="en-US" b="1" dirty="0" smtClean="0"/>
              <a:t>Snow Sports</a:t>
            </a:r>
            <a:endParaRPr lang="en-US" b="1" dirty="0"/>
          </a:p>
        </p:txBody>
      </p:sp>
      <p:sp>
        <p:nvSpPr>
          <p:cNvPr id="3" name="Content Placeholder 2"/>
          <p:cNvSpPr>
            <a:spLocks noGrp="1"/>
          </p:cNvSpPr>
          <p:nvPr>
            <p:ph idx="1"/>
          </p:nvPr>
        </p:nvSpPr>
        <p:spPr>
          <a:xfrm>
            <a:off x="838200" y="1129004"/>
            <a:ext cx="10515600" cy="5523723"/>
          </a:xfrm>
        </p:spPr>
        <p:txBody>
          <a:bodyPr>
            <a:normAutofit fontScale="85000" lnSpcReduction="20000"/>
          </a:bodyPr>
          <a:lstStyle/>
          <a:p>
            <a:pPr marL="514350" lvl="0" indent="-514350">
              <a:buFont typeface="+mj-lt"/>
              <a:buAutoNum type="arabicPeriod"/>
            </a:pPr>
            <a:r>
              <a:rPr lang="en-US" dirty="0"/>
              <a:t>Do the following:</a:t>
            </a:r>
          </a:p>
          <a:p>
            <a:pPr marL="914400" lvl="1" indent="-457200">
              <a:buFont typeface="+mj-lt"/>
              <a:buAutoNum type="alphaLcPeriod"/>
            </a:pPr>
            <a:r>
              <a:rPr lang="en-US" dirty="0"/>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t>Discuss first aid and prevention for the types of injuries or illnesses that could occur while participating in snow sports, including hypothermia, frostbite, shock, dehydration, sunburn, </a:t>
            </a:r>
            <a:r>
              <a:rPr lang="en-US" dirty="0" smtClean="0"/>
              <a:t>concussion, fractures</a:t>
            </a:r>
            <a:r>
              <a:rPr lang="en-US" dirty="0"/>
              <a:t>, bruises, sprains, and strains. Tell how to apply splints.</a:t>
            </a:r>
          </a:p>
          <a:p>
            <a:pPr marL="514350" lvl="0" indent="-514350">
              <a:buFont typeface="+mj-lt"/>
              <a:buAutoNum type="arabicPeriod"/>
            </a:pPr>
            <a:r>
              <a:rPr lang="en-US" dirty="0"/>
              <a:t>Do the following:</a:t>
            </a:r>
          </a:p>
          <a:p>
            <a:pPr marL="914400" lvl="1" indent="-457200">
              <a:buFont typeface="+mj-lt"/>
              <a:buAutoNum type="alphaLcPeriod"/>
            </a:pPr>
            <a:r>
              <a:rPr lang="en-US" dirty="0"/>
              <a:t>Explain why every snow sport participant should be prepared to render first aid in the event of an accident.</a:t>
            </a:r>
          </a:p>
          <a:p>
            <a:pPr marL="914400" lvl="1" indent="-457200">
              <a:buFont typeface="+mj-lt"/>
              <a:buAutoNum type="alphaLcPeriod"/>
            </a:pPr>
            <a:r>
              <a:rPr lang="en-US" dirty="0"/>
              <a:t>Explain the procedure used to report an accident to the local ski patrol or local emergency personnel</a:t>
            </a:r>
            <a:r>
              <a:rPr lang="en-US" dirty="0" smtClean="0"/>
              <a:t>.</a:t>
            </a:r>
            <a:endParaRPr lang="en-US" dirty="0"/>
          </a:p>
          <a:p>
            <a:pPr marL="514350" lvl="0" indent="-514350">
              <a:buFont typeface="+mj-lt"/>
              <a:buAutoNum type="arabicPeriod"/>
            </a:pPr>
            <a:r>
              <a:rPr lang="en-US" dirty="0"/>
              <a:t>Explain the international trail-marking system.</a:t>
            </a:r>
          </a:p>
          <a:p>
            <a:pPr marL="514350" lvl="0" indent="-514350">
              <a:buFont typeface="+mj-lt"/>
              <a:buAutoNum type="arabicPeriod"/>
            </a:pPr>
            <a:r>
              <a:rPr lang="en-US" dirty="0"/>
              <a:t>Discuss the importance of strength, endurance, and flexibility in snow sports. Demonstrate exercises and activities you can do to get fit for the option you choose in requirement 7.</a:t>
            </a:r>
          </a:p>
          <a:p>
            <a:pPr marL="514350" lvl="0" indent="-514350">
              <a:buFont typeface="+mj-lt"/>
              <a:buAutoNum type="arabicPeriod"/>
            </a:pPr>
            <a:r>
              <a:rPr lang="en-US" dirty="0"/>
              <a:t>Present yourself properly clothed and equipped for the option you choose in requirement 7. Discuss how the clothing you have chosen will help keep you warm and protected</a:t>
            </a:r>
            <a:r>
              <a:rPr lang="en-US" dirty="0" smtClean="0"/>
              <a:t>.</a:t>
            </a:r>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113415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854" y="323727"/>
            <a:ext cx="10331866" cy="5819271"/>
          </a:xfrm>
          <a:prstGeom prst="rect">
            <a:avLst/>
          </a:prstGeom>
        </p:spPr>
      </p:pic>
      <p:sp>
        <p:nvSpPr>
          <p:cNvPr id="7" name="TextBox 6"/>
          <p:cNvSpPr txBox="1"/>
          <p:nvPr/>
        </p:nvSpPr>
        <p:spPr>
          <a:xfrm>
            <a:off x="905854" y="6196605"/>
            <a:ext cx="10331865" cy="523220"/>
          </a:xfrm>
          <a:prstGeom prst="rect">
            <a:avLst/>
          </a:prstGeom>
          <a:noFill/>
        </p:spPr>
        <p:txBody>
          <a:bodyPr wrap="square" rtlCol="0">
            <a:spAutoFit/>
          </a:bodyPr>
          <a:lstStyle/>
          <a:p>
            <a:pPr algn="ctr"/>
            <a:r>
              <a:rPr lang="en-US" sz="2800" dirty="0" smtClean="0"/>
              <a:t>A victim is often unaware of frostbite because frozen tissue is numb.</a:t>
            </a:r>
            <a:endParaRPr lang="en-US" sz="2800" dirty="0"/>
          </a:p>
        </p:txBody>
      </p:sp>
    </p:spTree>
    <p:extLst>
      <p:ext uri="{BB962C8B-B14F-4D97-AF65-F5344CB8AC3E}">
        <p14:creationId xmlns:p14="http://schemas.microsoft.com/office/powerpoint/2010/main" val="558242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707895"/>
          </a:xfrm>
        </p:spPr>
        <p:txBody>
          <a:bodyPr/>
          <a:lstStyle/>
          <a:p>
            <a:r>
              <a:rPr lang="en-US" dirty="0" smtClean="0"/>
              <a:t>Frostbite Treatment</a:t>
            </a:r>
            <a:endParaRPr lang="en-US" dirty="0"/>
          </a:p>
        </p:txBody>
      </p:sp>
      <p:sp>
        <p:nvSpPr>
          <p:cNvPr id="3" name="Content Placeholder 2"/>
          <p:cNvSpPr>
            <a:spLocks noGrp="1"/>
          </p:cNvSpPr>
          <p:nvPr>
            <p:ph idx="1"/>
          </p:nvPr>
        </p:nvSpPr>
        <p:spPr>
          <a:xfrm>
            <a:off x="838201" y="794759"/>
            <a:ext cx="6912836" cy="5836777"/>
          </a:xfrm>
        </p:spPr>
        <p:txBody>
          <a:bodyPr>
            <a:normAutofit fontScale="70000" lnSpcReduction="20000"/>
          </a:bodyPr>
          <a:lstStyle/>
          <a:p>
            <a:pPr marL="0" indent="0">
              <a:buNone/>
            </a:pPr>
            <a:r>
              <a:rPr lang="en-US" sz="3100" dirty="0" smtClean="0"/>
              <a:t>Gradually warm </a:t>
            </a:r>
            <a:r>
              <a:rPr lang="en-US" sz="3100" dirty="0"/>
              <a:t>the affected skin is key to treating </a:t>
            </a:r>
            <a:r>
              <a:rPr lang="en-US" sz="3100" dirty="0" smtClean="0"/>
              <a:t>frostbite:</a:t>
            </a:r>
            <a:endParaRPr lang="en-US" sz="3100" dirty="0"/>
          </a:p>
          <a:p>
            <a:pPr marL="514350" indent="-514350">
              <a:buFont typeface="+mj-lt"/>
              <a:buAutoNum type="arabicPeriod"/>
            </a:pPr>
            <a:r>
              <a:rPr lang="en-US" b="1" dirty="0" smtClean="0"/>
              <a:t>Protect </a:t>
            </a:r>
            <a:r>
              <a:rPr lang="en-US" b="1" dirty="0"/>
              <a:t>your skin from further exposure. </a:t>
            </a:r>
            <a:r>
              <a:rPr lang="en-US" dirty="0"/>
              <a:t>If you're outside, </a:t>
            </a:r>
            <a:r>
              <a:rPr lang="en-US" dirty="0" smtClean="0"/>
              <a:t>warm frostbitten </a:t>
            </a:r>
            <a:r>
              <a:rPr lang="en-US" dirty="0"/>
              <a:t>hands by tucking them into your armpits. Protect your face, </a:t>
            </a:r>
            <a:r>
              <a:rPr lang="en-US" dirty="0" smtClean="0"/>
              <a:t>nose or </a:t>
            </a:r>
            <a:r>
              <a:rPr lang="en-US" dirty="0"/>
              <a:t>ears by covering the area with dry, gloved hands. Don't rub the </a:t>
            </a:r>
            <a:r>
              <a:rPr lang="en-US" dirty="0" smtClean="0"/>
              <a:t>affected area </a:t>
            </a:r>
            <a:r>
              <a:rPr lang="en-US" dirty="0"/>
              <a:t>and never rub snow on frostbitten skin.</a:t>
            </a:r>
          </a:p>
          <a:p>
            <a:pPr marL="514350" indent="-514350">
              <a:buFont typeface="+mj-lt"/>
              <a:buAutoNum type="arabicPeriod"/>
            </a:pPr>
            <a:r>
              <a:rPr lang="en-US" b="1" dirty="0" smtClean="0"/>
              <a:t>Get </a:t>
            </a:r>
            <a:r>
              <a:rPr lang="en-US" b="1" dirty="0"/>
              <a:t>out of the cold. </a:t>
            </a:r>
            <a:r>
              <a:rPr lang="en-US" dirty="0"/>
              <a:t>Once you're indoors, remove wet clothes.</a:t>
            </a:r>
          </a:p>
          <a:p>
            <a:pPr marL="514350" indent="-514350">
              <a:buFont typeface="+mj-lt"/>
              <a:buAutoNum type="arabicPeriod"/>
            </a:pPr>
            <a:r>
              <a:rPr lang="en-US" b="1" dirty="0" smtClean="0"/>
              <a:t>Gradually </a:t>
            </a:r>
            <a:r>
              <a:rPr lang="en-US" b="1" dirty="0"/>
              <a:t>warm frostbitten areas. </a:t>
            </a:r>
            <a:r>
              <a:rPr lang="en-US" dirty="0"/>
              <a:t>Put frostbitten hands or feet in </a:t>
            </a:r>
            <a:r>
              <a:rPr lang="en-US" dirty="0" smtClean="0"/>
              <a:t>warm water </a:t>
            </a:r>
            <a:r>
              <a:rPr lang="en-US" dirty="0"/>
              <a:t>— 104 to 107.6 </a:t>
            </a:r>
            <a:r>
              <a:rPr lang="en-US" dirty="0" smtClean="0"/>
              <a:t>F. </a:t>
            </a:r>
            <a:r>
              <a:rPr lang="en-US" dirty="0"/>
              <a:t>Wrap or cover other areas in a </a:t>
            </a:r>
            <a:r>
              <a:rPr lang="en-US" dirty="0" smtClean="0"/>
              <a:t>warm blanket</a:t>
            </a:r>
            <a:r>
              <a:rPr lang="en-US" dirty="0"/>
              <a:t>. Don't use direct heat, such as a stove, heat lamp, fireplace </a:t>
            </a:r>
            <a:r>
              <a:rPr lang="en-US" dirty="0" smtClean="0"/>
              <a:t>or heating </a:t>
            </a:r>
            <a:r>
              <a:rPr lang="en-US" dirty="0"/>
              <a:t>pad, because these can cause burns before you feel them on </a:t>
            </a:r>
            <a:r>
              <a:rPr lang="en-US" dirty="0" smtClean="0"/>
              <a:t>your numb </a:t>
            </a:r>
            <a:r>
              <a:rPr lang="en-US" dirty="0"/>
              <a:t>skin.</a:t>
            </a:r>
          </a:p>
          <a:p>
            <a:pPr marL="514350" indent="-514350">
              <a:buFont typeface="+mj-lt"/>
              <a:buAutoNum type="arabicPeriod"/>
            </a:pPr>
            <a:r>
              <a:rPr lang="en-US" b="1" dirty="0" smtClean="0"/>
              <a:t>Don't </a:t>
            </a:r>
            <a:r>
              <a:rPr lang="en-US" b="1" dirty="0"/>
              <a:t>walk on frostbitten feet or toes if possible. </a:t>
            </a:r>
            <a:r>
              <a:rPr lang="en-US" dirty="0"/>
              <a:t>This further </a:t>
            </a:r>
            <a:r>
              <a:rPr lang="en-US" dirty="0" smtClean="0"/>
              <a:t>damages the </a:t>
            </a:r>
            <a:r>
              <a:rPr lang="en-US" dirty="0"/>
              <a:t>tissue.</a:t>
            </a:r>
          </a:p>
          <a:p>
            <a:pPr marL="514350" indent="-514350">
              <a:buFont typeface="+mj-lt"/>
              <a:buAutoNum type="arabicPeriod"/>
            </a:pPr>
            <a:r>
              <a:rPr lang="en-US" b="1" dirty="0" smtClean="0"/>
              <a:t>If </a:t>
            </a:r>
            <a:r>
              <a:rPr lang="en-US" b="1" dirty="0"/>
              <a:t>there's any chance the affected areas will freeze again, don't </a:t>
            </a:r>
            <a:r>
              <a:rPr lang="en-US" b="1" dirty="0" smtClean="0"/>
              <a:t>thaw them</a:t>
            </a:r>
            <a:r>
              <a:rPr lang="en-US" b="1" dirty="0"/>
              <a:t>. </a:t>
            </a:r>
            <a:r>
              <a:rPr lang="en-US" dirty="0"/>
              <a:t>If they're already thawed, wrap them up so that they don't </a:t>
            </a:r>
            <a:r>
              <a:rPr lang="en-US" dirty="0" smtClean="0"/>
              <a:t>become frozen </a:t>
            </a:r>
            <a:r>
              <a:rPr lang="en-US" dirty="0"/>
              <a:t>again.</a:t>
            </a:r>
          </a:p>
          <a:p>
            <a:pPr marL="514350" indent="-514350">
              <a:buFont typeface="+mj-lt"/>
              <a:buAutoNum type="arabicPeriod"/>
            </a:pPr>
            <a:r>
              <a:rPr lang="en-US" b="1" dirty="0" smtClean="0"/>
              <a:t>Get </a:t>
            </a:r>
            <a:r>
              <a:rPr lang="en-US" b="1" dirty="0"/>
              <a:t>emergency medical help. </a:t>
            </a:r>
            <a:r>
              <a:rPr lang="en-US" dirty="0"/>
              <a:t>If numbness or sustained pain </a:t>
            </a:r>
            <a:r>
              <a:rPr lang="en-US" dirty="0" smtClean="0"/>
              <a:t>remains during </a:t>
            </a:r>
            <a:r>
              <a:rPr lang="en-US" dirty="0"/>
              <a:t>warming or if blisters develop, seek medical </a:t>
            </a:r>
            <a:r>
              <a:rPr lang="en-US" dirty="0" smtClean="0"/>
              <a:t>attention.</a:t>
            </a: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181" y="794759"/>
            <a:ext cx="4025369" cy="264919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4181" y="3607732"/>
            <a:ext cx="4025369" cy="2196996"/>
          </a:xfrm>
          <a:prstGeom prst="rect">
            <a:avLst/>
          </a:prstGeom>
        </p:spPr>
      </p:pic>
    </p:spTree>
    <p:extLst>
      <p:ext uri="{BB962C8B-B14F-4D97-AF65-F5344CB8AC3E}">
        <p14:creationId xmlns:p14="http://schemas.microsoft.com/office/powerpoint/2010/main" val="2759187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Symptoms of Shock</a:t>
            </a:r>
            <a:endParaRPr lang="en-US" dirty="0"/>
          </a:p>
        </p:txBody>
      </p:sp>
      <p:sp>
        <p:nvSpPr>
          <p:cNvPr id="10" name="Content Placeholder 9"/>
          <p:cNvSpPr>
            <a:spLocks noGrp="1"/>
          </p:cNvSpPr>
          <p:nvPr>
            <p:ph idx="1"/>
          </p:nvPr>
        </p:nvSpPr>
        <p:spPr/>
        <p:txBody>
          <a:bodyPr>
            <a:normAutofit fontScale="92500" lnSpcReduction="20000"/>
          </a:bodyPr>
          <a:lstStyle/>
          <a:p>
            <a:r>
              <a:rPr lang="en-US" dirty="0" smtClean="0"/>
              <a:t>Shallow and quick breathing.</a:t>
            </a:r>
          </a:p>
          <a:p>
            <a:r>
              <a:rPr lang="en-US" dirty="0" smtClean="0"/>
              <a:t>Excessive sweating.</a:t>
            </a:r>
          </a:p>
          <a:p>
            <a:r>
              <a:rPr lang="en-US" dirty="0" smtClean="0"/>
              <a:t>Low blood pressure.</a:t>
            </a:r>
          </a:p>
          <a:p>
            <a:r>
              <a:rPr lang="en-US" dirty="0" smtClean="0"/>
              <a:t>Experiencing weakness and confusion.</a:t>
            </a:r>
          </a:p>
          <a:p>
            <a:r>
              <a:rPr lang="en-US" dirty="0" smtClean="0"/>
              <a:t>Skin feeling clammy and cold.</a:t>
            </a:r>
          </a:p>
          <a:p>
            <a:r>
              <a:rPr lang="en-US" dirty="0" smtClean="0"/>
              <a:t>Feeling anxious.</a:t>
            </a:r>
          </a:p>
          <a:p>
            <a:r>
              <a:rPr lang="en-US" dirty="0" smtClean="0"/>
              <a:t>Low temperature.</a:t>
            </a:r>
          </a:p>
          <a:p>
            <a:r>
              <a:rPr lang="en-US" dirty="0" smtClean="0"/>
              <a:t>Nausea and/or vomiting.</a:t>
            </a:r>
          </a:p>
          <a:p>
            <a:r>
              <a:rPr lang="en-US" dirty="0" smtClean="0"/>
              <a:t>Passing out.</a:t>
            </a:r>
          </a:p>
          <a:p>
            <a:r>
              <a:rPr lang="en-US" dirty="0" smtClean="0"/>
              <a:t>Rapid pulse.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547" y="1825625"/>
            <a:ext cx="5222231" cy="4414526"/>
          </a:xfrm>
          <a:prstGeom prst="rect">
            <a:avLst/>
          </a:prstGeom>
        </p:spPr>
      </p:pic>
    </p:spTree>
    <p:extLst>
      <p:ext uri="{BB962C8B-B14F-4D97-AF65-F5344CB8AC3E}">
        <p14:creationId xmlns:p14="http://schemas.microsoft.com/office/powerpoint/2010/main" val="4120950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Shock Treatment</a:t>
            </a:r>
            <a:endParaRPr lang="en-US" dirty="0"/>
          </a:p>
        </p:txBody>
      </p:sp>
      <p:sp>
        <p:nvSpPr>
          <p:cNvPr id="4" name="Content Placeholder 3"/>
          <p:cNvSpPr>
            <a:spLocks noGrp="1"/>
          </p:cNvSpPr>
          <p:nvPr>
            <p:ph idx="1"/>
          </p:nvPr>
        </p:nvSpPr>
        <p:spPr>
          <a:xfrm>
            <a:off x="838200" y="1325564"/>
            <a:ext cx="6853015" cy="5254698"/>
          </a:xfrm>
        </p:spPr>
        <p:txBody>
          <a:bodyPr>
            <a:normAutofit fontScale="77500" lnSpcReduction="20000"/>
          </a:bodyPr>
          <a:lstStyle/>
          <a:p>
            <a:pPr marL="514350" indent="-514350">
              <a:buFont typeface="+mj-lt"/>
              <a:buAutoNum type="arabicPeriod"/>
            </a:pPr>
            <a:r>
              <a:rPr lang="en-US" b="1" dirty="0"/>
              <a:t>Call 911</a:t>
            </a:r>
          </a:p>
          <a:p>
            <a:pPr marL="514350" indent="-514350">
              <a:buFont typeface="+mj-lt"/>
              <a:buAutoNum type="arabicPeriod"/>
            </a:pPr>
            <a:r>
              <a:rPr lang="en-US" b="1" dirty="0" smtClean="0"/>
              <a:t>Lay </a:t>
            </a:r>
            <a:r>
              <a:rPr lang="en-US" b="1" dirty="0"/>
              <a:t>the Person Down, if Possible</a:t>
            </a:r>
          </a:p>
          <a:p>
            <a:pPr lvl="1">
              <a:buFont typeface="Courier New" panose="02070309020205020404" pitchFamily="49" charset="0"/>
              <a:buChar char="o"/>
            </a:pPr>
            <a:r>
              <a:rPr lang="en-US" dirty="0"/>
              <a:t>Elevate the person's feet about 12 inches unless head, neck, or back is injured or you suspect broken hip or leg bones.</a:t>
            </a:r>
          </a:p>
          <a:p>
            <a:pPr lvl="1">
              <a:buFont typeface="Courier New" panose="02070309020205020404" pitchFamily="49" charset="0"/>
              <a:buChar char="o"/>
            </a:pPr>
            <a:r>
              <a:rPr lang="en-US" dirty="0"/>
              <a:t>Do not raise the person's head.</a:t>
            </a:r>
          </a:p>
          <a:p>
            <a:pPr lvl="1">
              <a:buFont typeface="Courier New" panose="02070309020205020404" pitchFamily="49" charset="0"/>
              <a:buChar char="o"/>
            </a:pPr>
            <a:r>
              <a:rPr lang="en-US" dirty="0"/>
              <a:t>Turn the person on side if they are vomiting or bleeding from the mouth.</a:t>
            </a:r>
          </a:p>
          <a:p>
            <a:pPr marL="514350" indent="-514350">
              <a:buFont typeface="+mj-lt"/>
              <a:buAutoNum type="arabicPeriod"/>
            </a:pPr>
            <a:r>
              <a:rPr lang="en-US" b="1" dirty="0" smtClean="0"/>
              <a:t>Begin </a:t>
            </a:r>
            <a:r>
              <a:rPr lang="en-US" b="1" dirty="0"/>
              <a:t>CPR, if Necessary</a:t>
            </a:r>
          </a:p>
          <a:p>
            <a:pPr lvl="1">
              <a:buFont typeface="Courier New" panose="02070309020205020404" pitchFamily="49" charset="0"/>
              <a:buChar char="o"/>
            </a:pPr>
            <a:r>
              <a:rPr lang="en-US" dirty="0"/>
              <a:t>If the person is not breathing or breathing seems dangerously weak:</a:t>
            </a:r>
          </a:p>
          <a:p>
            <a:pPr lvl="1">
              <a:buFont typeface="Courier New" panose="02070309020205020404" pitchFamily="49" charset="0"/>
              <a:buChar char="o"/>
            </a:pPr>
            <a:r>
              <a:rPr lang="en-US" dirty="0" smtClean="0"/>
              <a:t>Continue </a:t>
            </a:r>
            <a:r>
              <a:rPr lang="en-US" dirty="0"/>
              <a:t>CPR until help arrives or the person wakes up.</a:t>
            </a:r>
          </a:p>
          <a:p>
            <a:pPr marL="514350" indent="-514350">
              <a:buFont typeface="+mj-lt"/>
              <a:buAutoNum type="arabicPeriod"/>
            </a:pPr>
            <a:r>
              <a:rPr lang="en-US" b="1" dirty="0" smtClean="0"/>
              <a:t>Treat </a:t>
            </a:r>
            <a:r>
              <a:rPr lang="en-US" b="1" dirty="0"/>
              <a:t>Obvious Injuries</a:t>
            </a:r>
          </a:p>
          <a:p>
            <a:pPr marL="514350" indent="-514350">
              <a:buFont typeface="+mj-lt"/>
              <a:buAutoNum type="arabicPeriod"/>
            </a:pPr>
            <a:r>
              <a:rPr lang="en-US" b="1" dirty="0" smtClean="0"/>
              <a:t>Keep </a:t>
            </a:r>
            <a:r>
              <a:rPr lang="en-US" b="1" dirty="0"/>
              <a:t>Person Warm and Comfortable</a:t>
            </a:r>
          </a:p>
          <a:p>
            <a:pPr lvl="1">
              <a:buFont typeface="Courier New" panose="02070309020205020404" pitchFamily="49" charset="0"/>
              <a:buChar char="o"/>
            </a:pPr>
            <a:r>
              <a:rPr lang="en-US" dirty="0"/>
              <a:t>Loosen restrictive clothing.</a:t>
            </a:r>
          </a:p>
          <a:p>
            <a:pPr lvl="1">
              <a:buFont typeface="Courier New" panose="02070309020205020404" pitchFamily="49" charset="0"/>
              <a:buChar char="o"/>
            </a:pPr>
            <a:r>
              <a:rPr lang="en-US" dirty="0"/>
              <a:t>Cover with a coat or blanket.</a:t>
            </a:r>
          </a:p>
          <a:p>
            <a:pPr lvl="1">
              <a:buFont typeface="Courier New" panose="02070309020205020404" pitchFamily="49" charset="0"/>
              <a:buChar char="o"/>
            </a:pPr>
            <a:r>
              <a:rPr lang="en-US" dirty="0"/>
              <a:t>Keep the person still. Do not move the person unless there is danger.</a:t>
            </a:r>
          </a:p>
          <a:p>
            <a:pPr lvl="1">
              <a:buFont typeface="Courier New" panose="02070309020205020404" pitchFamily="49" charset="0"/>
              <a:buChar char="o"/>
            </a:pPr>
            <a:r>
              <a:rPr lang="en-US" dirty="0"/>
              <a:t>Reassure the person.</a:t>
            </a:r>
          </a:p>
          <a:p>
            <a:pPr lvl="1">
              <a:buFont typeface="Courier New" panose="02070309020205020404" pitchFamily="49" charset="0"/>
              <a:buChar char="o"/>
            </a:pPr>
            <a:r>
              <a:rPr lang="en-US" dirty="0"/>
              <a:t>Do not give anything to eat or drink.</a:t>
            </a:r>
          </a:p>
          <a:p>
            <a:pPr marL="342900" lvl="0" indent="-342900" eaLnBrk="0" fontAlgn="base" hangingPunct="0">
              <a:lnSpc>
                <a:spcPct val="100000"/>
              </a:lnSpc>
              <a:spcBef>
                <a:spcPct val="0"/>
              </a:spcBef>
              <a:spcAft>
                <a:spcPct val="0"/>
              </a:spcAft>
              <a:buFont typeface="+mj-lt"/>
              <a:buAutoNum type="arabicPeriod"/>
            </a:pPr>
            <a:endParaRPr lang="en-US" altLang="en-US" dirty="0">
              <a:latin typeface="Arial" panose="020B0604020202020204" pitchFamily="34" charset="0"/>
            </a:endParaRPr>
          </a:p>
          <a:p>
            <a:endParaRPr lang="en-US" dirty="0"/>
          </a:p>
        </p:txBody>
      </p:sp>
      <p:pic>
        <p:nvPicPr>
          <p:cNvPr id="6"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405" y="1403430"/>
            <a:ext cx="4129147" cy="4129147"/>
          </a:xfrm>
          <a:prstGeom prst="rect">
            <a:avLst/>
          </a:prstGeom>
        </p:spPr>
      </p:pic>
    </p:spTree>
    <p:extLst>
      <p:ext uri="{BB962C8B-B14F-4D97-AF65-F5344CB8AC3E}">
        <p14:creationId xmlns:p14="http://schemas.microsoft.com/office/powerpoint/2010/main" val="3389530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52039" y="0"/>
            <a:ext cx="6887921" cy="6858000"/>
          </a:xfrm>
          <a:prstGeom prst="rect">
            <a:avLst/>
          </a:prstGeom>
        </p:spPr>
      </p:pic>
    </p:spTree>
    <p:extLst>
      <p:ext uri="{BB962C8B-B14F-4D97-AF65-F5344CB8AC3E}">
        <p14:creationId xmlns:p14="http://schemas.microsoft.com/office/powerpoint/2010/main" val="153645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61242"/>
          </a:xfrm>
        </p:spPr>
        <p:txBody>
          <a:bodyPr>
            <a:normAutofit fontScale="90000"/>
          </a:bodyPr>
          <a:lstStyle/>
          <a:p>
            <a:r>
              <a:rPr lang="en-US" dirty="0" smtClean="0"/>
              <a:t>Dehydration Treatment</a:t>
            </a:r>
            <a:endParaRPr lang="en-US" dirty="0"/>
          </a:p>
        </p:txBody>
      </p:sp>
      <p:sp>
        <p:nvSpPr>
          <p:cNvPr id="3" name="Content Placeholder 2"/>
          <p:cNvSpPr>
            <a:spLocks noGrp="1"/>
          </p:cNvSpPr>
          <p:nvPr>
            <p:ph idx="1"/>
          </p:nvPr>
        </p:nvSpPr>
        <p:spPr>
          <a:xfrm>
            <a:off x="838200" y="1156996"/>
            <a:ext cx="6083893" cy="5019967"/>
          </a:xfrm>
        </p:spPr>
        <p:txBody>
          <a:bodyPr>
            <a:normAutofit/>
          </a:bodyPr>
          <a:lstStyle/>
          <a:p>
            <a:r>
              <a:rPr lang="en-US" dirty="0" smtClean="0"/>
              <a:t>If </a:t>
            </a:r>
            <a:r>
              <a:rPr lang="en-US" dirty="0"/>
              <a:t>you become mildly to moderately dehydrated while working outside </a:t>
            </a:r>
            <a:r>
              <a:rPr lang="en-US" dirty="0" smtClean="0"/>
              <a:t>or exercising</a:t>
            </a:r>
            <a:r>
              <a:rPr lang="en-US" dirty="0"/>
              <a:t>:</a:t>
            </a:r>
          </a:p>
          <a:p>
            <a:pPr lvl="1">
              <a:buFont typeface="Courier New" panose="02070309020205020404" pitchFamily="49" charset="0"/>
              <a:buChar char="o"/>
            </a:pPr>
            <a:r>
              <a:rPr lang="en-US" dirty="0" smtClean="0"/>
              <a:t>Stop </a:t>
            </a:r>
            <a:r>
              <a:rPr lang="en-US" dirty="0"/>
              <a:t>your activity and rest.</a:t>
            </a:r>
          </a:p>
          <a:p>
            <a:pPr lvl="1">
              <a:buFont typeface="Courier New" panose="02070309020205020404" pitchFamily="49" charset="0"/>
              <a:buChar char="o"/>
            </a:pPr>
            <a:r>
              <a:rPr lang="en-US" dirty="0" smtClean="0"/>
              <a:t>Get </a:t>
            </a:r>
            <a:r>
              <a:rPr lang="en-US" dirty="0"/>
              <a:t>out of direct sunlight and lie down in a cool spot, such as in the </a:t>
            </a:r>
            <a:r>
              <a:rPr lang="en-US" dirty="0" smtClean="0"/>
              <a:t>shade or </a:t>
            </a:r>
            <a:r>
              <a:rPr lang="en-US" dirty="0"/>
              <a:t>an air-conditioned </a:t>
            </a:r>
            <a:r>
              <a:rPr lang="en-US" dirty="0" smtClean="0"/>
              <a:t>area.</a:t>
            </a:r>
          </a:p>
          <a:p>
            <a:pPr lvl="1">
              <a:buFont typeface="Courier New" panose="02070309020205020404" pitchFamily="49" charset="0"/>
              <a:buChar char="o"/>
            </a:pPr>
            <a:r>
              <a:rPr lang="en-US" dirty="0" smtClean="0"/>
              <a:t>Prop </a:t>
            </a:r>
            <a:r>
              <a:rPr lang="en-US" dirty="0"/>
              <a:t>up your </a:t>
            </a:r>
            <a:r>
              <a:rPr lang="en-US" dirty="0" smtClean="0"/>
              <a:t>feet.</a:t>
            </a:r>
          </a:p>
          <a:p>
            <a:pPr lvl="1">
              <a:buFont typeface="Courier New" panose="02070309020205020404" pitchFamily="49" charset="0"/>
              <a:buChar char="o"/>
            </a:pPr>
            <a:r>
              <a:rPr lang="en-US" dirty="0" smtClean="0"/>
              <a:t>Take </a:t>
            </a:r>
            <a:r>
              <a:rPr lang="en-US" dirty="0"/>
              <a:t>off any extra </a:t>
            </a:r>
            <a:r>
              <a:rPr lang="en-US" dirty="0" smtClean="0"/>
              <a:t>clothes.</a:t>
            </a:r>
          </a:p>
          <a:p>
            <a:pPr lvl="1">
              <a:buFont typeface="Courier New" panose="02070309020205020404" pitchFamily="49" charset="0"/>
              <a:buChar char="o"/>
            </a:pPr>
            <a:r>
              <a:rPr lang="en-US" dirty="0" smtClean="0"/>
              <a:t>Drink </a:t>
            </a:r>
            <a:r>
              <a:rPr lang="en-US" dirty="0"/>
              <a:t>a rehydration drink, water, juice, or sports drink to replace fluids </a:t>
            </a:r>
            <a:r>
              <a:rPr lang="en-US" dirty="0" smtClean="0"/>
              <a:t>and minerals</a:t>
            </a:r>
            <a:r>
              <a:rPr lang="en-US" dirty="0"/>
              <a:t>. </a:t>
            </a:r>
          </a:p>
        </p:txBody>
      </p:sp>
      <p:pic>
        <p:nvPicPr>
          <p:cNvPr id="5" name="Picture 4"/>
          <p:cNvPicPr>
            <a:picLocks noChangeAspect="1"/>
          </p:cNvPicPr>
          <p:nvPr/>
        </p:nvPicPr>
        <p:blipFill>
          <a:blip r:embed="rId2"/>
          <a:stretch>
            <a:fillRect/>
          </a:stretch>
        </p:blipFill>
        <p:spPr>
          <a:xfrm>
            <a:off x="7187012" y="1156996"/>
            <a:ext cx="4623987" cy="3082658"/>
          </a:xfrm>
          <a:prstGeom prst="rect">
            <a:avLst/>
          </a:prstGeom>
        </p:spPr>
      </p:pic>
    </p:spTree>
    <p:extLst>
      <p:ext uri="{BB962C8B-B14F-4D97-AF65-F5344CB8AC3E}">
        <p14:creationId xmlns:p14="http://schemas.microsoft.com/office/powerpoint/2010/main" val="3086367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Sunburn</a:t>
            </a:r>
            <a:endParaRPr lang="en-US" dirty="0"/>
          </a:p>
        </p:txBody>
      </p:sp>
      <p:sp>
        <p:nvSpPr>
          <p:cNvPr id="3" name="Content Placeholder 2"/>
          <p:cNvSpPr>
            <a:spLocks noGrp="1"/>
          </p:cNvSpPr>
          <p:nvPr>
            <p:ph sz="half" idx="1"/>
          </p:nvPr>
        </p:nvSpPr>
        <p:spPr>
          <a:xfrm>
            <a:off x="838199" y="1825625"/>
            <a:ext cx="6831563" cy="4797366"/>
          </a:xfrm>
        </p:spPr>
        <p:txBody>
          <a:bodyPr>
            <a:normAutofit lnSpcReduction="10000"/>
          </a:bodyPr>
          <a:lstStyle/>
          <a:p>
            <a:r>
              <a:rPr lang="en-US" dirty="0" smtClean="0"/>
              <a:t>When </a:t>
            </a:r>
            <a:r>
              <a:rPr lang="en-US" dirty="0"/>
              <a:t>you get a sunburn, your skin </a:t>
            </a:r>
            <a:r>
              <a:rPr lang="en-US" dirty="0" smtClean="0"/>
              <a:t>turns red </a:t>
            </a:r>
            <a:r>
              <a:rPr lang="en-US" dirty="0"/>
              <a:t>and hurts. </a:t>
            </a:r>
            <a:endParaRPr lang="en-US" dirty="0" smtClean="0"/>
          </a:p>
          <a:p>
            <a:r>
              <a:rPr lang="en-US" dirty="0" smtClean="0"/>
              <a:t>If </a:t>
            </a:r>
            <a:r>
              <a:rPr lang="en-US" dirty="0"/>
              <a:t>the burn is severe, </a:t>
            </a:r>
            <a:r>
              <a:rPr lang="en-US" dirty="0" smtClean="0"/>
              <a:t>you can </a:t>
            </a:r>
            <a:r>
              <a:rPr lang="en-US" dirty="0"/>
              <a:t>develop swelling and sunburn </a:t>
            </a:r>
            <a:r>
              <a:rPr lang="en-US" dirty="0" smtClean="0"/>
              <a:t>blisters. </a:t>
            </a:r>
          </a:p>
          <a:p>
            <a:r>
              <a:rPr lang="en-US" dirty="0" smtClean="0"/>
              <a:t>You </a:t>
            </a:r>
            <a:r>
              <a:rPr lang="en-US" dirty="0"/>
              <a:t>may even feel like you have the flu </a:t>
            </a:r>
            <a:r>
              <a:rPr lang="en-US" dirty="0" smtClean="0"/>
              <a:t>-- feverish</a:t>
            </a:r>
            <a:r>
              <a:rPr lang="en-US" dirty="0"/>
              <a:t>, with chills, nausea, </a:t>
            </a:r>
            <a:r>
              <a:rPr lang="en-US" dirty="0" smtClean="0"/>
              <a:t>headache, and </a:t>
            </a:r>
            <a:r>
              <a:rPr lang="en-US" dirty="0"/>
              <a:t>weakness. </a:t>
            </a:r>
            <a:endParaRPr lang="en-US" dirty="0" smtClean="0"/>
          </a:p>
          <a:p>
            <a:r>
              <a:rPr lang="en-US" dirty="0" smtClean="0"/>
              <a:t>Prevention </a:t>
            </a:r>
            <a:r>
              <a:rPr lang="en-US" dirty="0"/>
              <a:t>is the key</a:t>
            </a:r>
            <a:r>
              <a:rPr lang="en-US" dirty="0" smtClean="0"/>
              <a:t>.</a:t>
            </a:r>
          </a:p>
          <a:p>
            <a:pPr lvl="1">
              <a:buFont typeface="Courier New" panose="02070309020205020404" pitchFamily="49" charset="0"/>
              <a:buChar char="o"/>
            </a:pPr>
            <a:r>
              <a:rPr lang="en-US" dirty="0"/>
              <a:t>It is important to wear sunblock when in the sun, such as at the beach or when skiing. </a:t>
            </a:r>
            <a:endParaRPr lang="en-US" dirty="0" smtClean="0"/>
          </a:p>
          <a:p>
            <a:pPr lvl="1">
              <a:buFont typeface="Courier New" panose="02070309020205020404" pitchFamily="49" charset="0"/>
              <a:buChar char="o"/>
            </a:pPr>
            <a:r>
              <a:rPr lang="en-US" dirty="0" smtClean="0"/>
              <a:t>Keep </a:t>
            </a:r>
            <a:r>
              <a:rPr lang="en-US" dirty="0"/>
              <a:t>it with you so it can be reapplied throughout the day.</a:t>
            </a:r>
          </a:p>
          <a:p>
            <a:pPr lvl="1"/>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072728" y="1825625"/>
            <a:ext cx="2870594" cy="4003723"/>
          </a:xfrm>
        </p:spPr>
      </p:pic>
    </p:spTree>
    <p:extLst>
      <p:ext uri="{BB962C8B-B14F-4D97-AF65-F5344CB8AC3E}">
        <p14:creationId xmlns:p14="http://schemas.microsoft.com/office/powerpoint/2010/main" val="1176597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Concussion</a:t>
            </a:r>
            <a:endParaRPr lang="en-US" dirty="0"/>
          </a:p>
        </p:txBody>
      </p:sp>
      <p:sp>
        <p:nvSpPr>
          <p:cNvPr id="3" name="Content Placeholder 2"/>
          <p:cNvSpPr>
            <a:spLocks noGrp="1"/>
          </p:cNvSpPr>
          <p:nvPr>
            <p:ph sz="half" idx="1"/>
          </p:nvPr>
        </p:nvSpPr>
        <p:spPr>
          <a:xfrm>
            <a:off x="838200" y="1825624"/>
            <a:ext cx="6186444" cy="4583721"/>
          </a:xfrm>
        </p:spPr>
        <p:txBody>
          <a:bodyPr>
            <a:normAutofit/>
          </a:bodyPr>
          <a:lstStyle/>
          <a:p>
            <a:pPr marL="514350" indent="-514350">
              <a:buFont typeface="+mj-lt"/>
              <a:buAutoNum type="arabicPeriod"/>
            </a:pPr>
            <a:r>
              <a:rPr lang="en-US" dirty="0"/>
              <a:t>Immediately stop the activity.</a:t>
            </a:r>
          </a:p>
          <a:p>
            <a:pPr marL="514350" indent="-514350">
              <a:buFont typeface="+mj-lt"/>
              <a:buAutoNum type="arabicPeriod"/>
            </a:pPr>
            <a:r>
              <a:rPr lang="en-US" dirty="0"/>
              <a:t>Monitor the person for changes in symptoms</a:t>
            </a:r>
            <a:r>
              <a:rPr lang="en-US" dirty="0" smtClean="0"/>
              <a:t>.</a:t>
            </a:r>
          </a:p>
          <a:p>
            <a:pPr marL="971550" lvl="1" indent="-514350">
              <a:buFont typeface="+mj-lt"/>
              <a:buAutoNum type="alphaLcPeriod"/>
            </a:pPr>
            <a:r>
              <a:rPr lang="en-US" dirty="0" smtClean="0"/>
              <a:t>Symptoms can </a:t>
            </a:r>
            <a:r>
              <a:rPr lang="en-US" dirty="0"/>
              <a:t>include headaches and trouble with concentration, memory, balance, mood and sleep.</a:t>
            </a:r>
          </a:p>
          <a:p>
            <a:pPr marL="514350" indent="-514350">
              <a:buFont typeface="+mj-lt"/>
              <a:buAutoNum type="arabicPeriod"/>
            </a:pPr>
            <a:r>
              <a:rPr lang="en-US" dirty="0"/>
              <a:t>Keep them calm and quiet.</a:t>
            </a:r>
          </a:p>
          <a:p>
            <a:pPr marL="514350" indent="-514350">
              <a:buFont typeface="+mj-lt"/>
              <a:buAutoNum type="arabicPeriod"/>
            </a:pPr>
            <a:r>
              <a:rPr lang="en-US" dirty="0"/>
              <a:t>Seek medical evaluation if symptoms persist or worsen.</a:t>
            </a:r>
            <a:endParaRPr lang="en-US" dirty="0"/>
          </a:p>
        </p:txBody>
      </p:sp>
      <p:pic>
        <p:nvPicPr>
          <p:cNvPr id="7"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5567"/>
          <a:stretch/>
        </p:blipFill>
        <p:spPr>
          <a:xfrm>
            <a:off x="7024643" y="1690688"/>
            <a:ext cx="4805586" cy="3630447"/>
          </a:xfrm>
          <a:prstGeom prst="rect">
            <a:avLst/>
          </a:prstGeom>
        </p:spPr>
      </p:pic>
    </p:spTree>
    <p:extLst>
      <p:ext uri="{BB962C8B-B14F-4D97-AF65-F5344CB8AC3E}">
        <p14:creationId xmlns:p14="http://schemas.microsoft.com/office/powerpoint/2010/main" val="2159612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931830"/>
          </a:xfrm>
        </p:spPr>
        <p:txBody>
          <a:bodyPr/>
          <a:lstStyle/>
          <a:p>
            <a:r>
              <a:rPr lang="en-US" dirty="0" smtClean="0"/>
              <a:t>Fractures</a:t>
            </a:r>
            <a:endParaRPr lang="en-US" dirty="0"/>
          </a:p>
        </p:txBody>
      </p:sp>
      <p:sp>
        <p:nvSpPr>
          <p:cNvPr id="5" name="Content Placeholder 4"/>
          <p:cNvSpPr>
            <a:spLocks noGrp="1"/>
          </p:cNvSpPr>
          <p:nvPr>
            <p:ph sz="half" idx="1"/>
          </p:nvPr>
        </p:nvSpPr>
        <p:spPr>
          <a:xfrm>
            <a:off x="838199" y="1296956"/>
            <a:ext cx="6402355" cy="4880007"/>
          </a:xfrm>
        </p:spPr>
        <p:txBody>
          <a:bodyPr>
            <a:normAutofit/>
          </a:bodyPr>
          <a:lstStyle/>
          <a:p>
            <a:r>
              <a:rPr lang="en-US" dirty="0" smtClean="0"/>
              <a:t>Symptoms </a:t>
            </a:r>
            <a:r>
              <a:rPr lang="en-US" dirty="0"/>
              <a:t>of </a:t>
            </a:r>
            <a:r>
              <a:rPr lang="en-US" dirty="0" smtClean="0"/>
              <a:t>fractures:</a:t>
            </a:r>
            <a:endParaRPr lang="en-US" dirty="0"/>
          </a:p>
          <a:p>
            <a:pPr lvl="1"/>
            <a:r>
              <a:rPr lang="en-US" dirty="0"/>
              <a:t>Look for </a:t>
            </a:r>
            <a:r>
              <a:rPr lang="en-US" b="1" dirty="0"/>
              <a:t>DOTS</a:t>
            </a:r>
            <a:endParaRPr lang="en-US" dirty="0"/>
          </a:p>
          <a:p>
            <a:pPr lvl="2">
              <a:buFont typeface="Courier New" panose="02070309020205020404" pitchFamily="49" charset="0"/>
              <a:buChar char="o"/>
            </a:pPr>
            <a:r>
              <a:rPr lang="en-US" b="1" dirty="0"/>
              <a:t>D</a:t>
            </a:r>
            <a:r>
              <a:rPr lang="en-US" dirty="0"/>
              <a:t>	</a:t>
            </a:r>
            <a:r>
              <a:rPr lang="en-US" dirty="0" smtClean="0"/>
              <a:t>Deformity – abnormal twist of limb</a:t>
            </a:r>
            <a:endParaRPr lang="en-US" dirty="0"/>
          </a:p>
          <a:p>
            <a:pPr lvl="2">
              <a:buFont typeface="Courier New" panose="02070309020205020404" pitchFamily="49" charset="0"/>
              <a:buChar char="o"/>
            </a:pPr>
            <a:r>
              <a:rPr lang="en-US" b="1" dirty="0"/>
              <a:t>O</a:t>
            </a:r>
            <a:r>
              <a:rPr lang="en-US" dirty="0"/>
              <a:t>	Open Wounds	</a:t>
            </a:r>
          </a:p>
          <a:p>
            <a:pPr lvl="2">
              <a:buFont typeface="Courier New" panose="02070309020205020404" pitchFamily="49" charset="0"/>
              <a:buChar char="o"/>
            </a:pPr>
            <a:r>
              <a:rPr lang="en-US" b="1" dirty="0"/>
              <a:t>T</a:t>
            </a:r>
            <a:r>
              <a:rPr lang="en-US" dirty="0"/>
              <a:t>	</a:t>
            </a:r>
            <a:r>
              <a:rPr lang="en-US" dirty="0" smtClean="0"/>
              <a:t>Tenderness on applying pressure</a:t>
            </a:r>
            <a:r>
              <a:rPr lang="en-US" dirty="0"/>
              <a:t>	</a:t>
            </a:r>
          </a:p>
          <a:p>
            <a:pPr lvl="2">
              <a:buFont typeface="Courier New" panose="02070309020205020404" pitchFamily="49" charset="0"/>
              <a:buChar char="o"/>
            </a:pPr>
            <a:r>
              <a:rPr lang="en-US" b="1" dirty="0"/>
              <a:t>S</a:t>
            </a:r>
            <a:r>
              <a:rPr lang="en-US" dirty="0"/>
              <a:t>	</a:t>
            </a:r>
            <a:r>
              <a:rPr lang="en-US" dirty="0" smtClean="0"/>
              <a:t>Swelling/Severe pain</a:t>
            </a:r>
            <a:endParaRPr lang="en-US" dirty="0"/>
          </a:p>
        </p:txBody>
      </p:sp>
      <p:pic>
        <p:nvPicPr>
          <p:cNvPr id="3" name="Content Placeholder 2"/>
          <p:cNvPicPr>
            <a:picLocks noGrp="1" noChangeAspect="1"/>
          </p:cNvPicPr>
          <p:nvPr>
            <p:ph sz="half" idx="2"/>
          </p:nvPr>
        </p:nvPicPr>
        <p:blipFill>
          <a:blip r:embed="rId2"/>
          <a:stretch>
            <a:fillRect/>
          </a:stretch>
        </p:blipFill>
        <p:spPr>
          <a:xfrm>
            <a:off x="7184680" y="1296956"/>
            <a:ext cx="4169120" cy="4351338"/>
          </a:xfrm>
          <a:prstGeom prst="rect">
            <a:avLst/>
          </a:prstGeom>
        </p:spPr>
      </p:pic>
    </p:spTree>
    <p:extLst>
      <p:ext uri="{BB962C8B-B14F-4D97-AF65-F5344CB8AC3E}">
        <p14:creationId xmlns:p14="http://schemas.microsoft.com/office/powerpoint/2010/main" val="1822235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Fractures</a:t>
            </a:r>
          </a:p>
        </p:txBody>
      </p:sp>
      <p:sp>
        <p:nvSpPr>
          <p:cNvPr id="3" name="Content Placeholder 2"/>
          <p:cNvSpPr>
            <a:spLocks noGrp="1"/>
          </p:cNvSpPr>
          <p:nvPr>
            <p:ph idx="1"/>
          </p:nvPr>
        </p:nvSpPr>
        <p:spPr>
          <a:xfrm>
            <a:off x="838200" y="1825624"/>
            <a:ext cx="5699333" cy="5032375"/>
          </a:xfrm>
        </p:spPr>
        <p:txBody>
          <a:bodyPr>
            <a:normAutofit/>
          </a:bodyPr>
          <a:lstStyle/>
          <a:p>
            <a:r>
              <a:rPr lang="en-US" b="1" dirty="0"/>
              <a:t>Broken Bones (Fractures) -Closed</a:t>
            </a:r>
            <a:endParaRPr lang="en-US" dirty="0"/>
          </a:p>
          <a:p>
            <a:pPr lvl="1"/>
            <a:r>
              <a:rPr lang="en-US" dirty="0" smtClean="0"/>
              <a:t>This </a:t>
            </a:r>
            <a:r>
              <a:rPr lang="en-US" dirty="0"/>
              <a:t>is when the bone is broken but does not cut through the skin</a:t>
            </a:r>
          </a:p>
          <a:p>
            <a:r>
              <a:rPr lang="en-US" b="1" dirty="0" smtClean="0"/>
              <a:t>First-Aid</a:t>
            </a:r>
            <a:endParaRPr lang="en-US" dirty="0"/>
          </a:p>
          <a:p>
            <a:pPr lvl="1"/>
            <a:r>
              <a:rPr lang="en-US" dirty="0" smtClean="0"/>
              <a:t>Call </a:t>
            </a:r>
            <a:r>
              <a:rPr lang="en-US" dirty="0"/>
              <a:t>911</a:t>
            </a:r>
          </a:p>
          <a:p>
            <a:pPr lvl="1"/>
            <a:r>
              <a:rPr lang="en-US" dirty="0" smtClean="0"/>
              <a:t>Treat </a:t>
            </a:r>
            <a:r>
              <a:rPr lang="en-US" dirty="0"/>
              <a:t>hurry cases as needed</a:t>
            </a:r>
          </a:p>
          <a:p>
            <a:pPr lvl="1"/>
            <a:r>
              <a:rPr lang="en-US" dirty="0" smtClean="0"/>
              <a:t>Avoid </a:t>
            </a:r>
            <a:r>
              <a:rPr lang="en-US" dirty="0"/>
              <a:t>moving the affected extremity</a:t>
            </a:r>
          </a:p>
          <a:p>
            <a:endParaRPr lang="en-US" dirty="0"/>
          </a:p>
        </p:txBody>
      </p:sp>
      <p:pic>
        <p:nvPicPr>
          <p:cNvPr id="4" name="Picture 3"/>
          <p:cNvPicPr>
            <a:picLocks noChangeAspect="1"/>
          </p:cNvPicPr>
          <p:nvPr/>
        </p:nvPicPr>
        <p:blipFill>
          <a:blip r:embed="rId2"/>
          <a:stretch>
            <a:fillRect/>
          </a:stretch>
        </p:blipFill>
        <p:spPr>
          <a:xfrm>
            <a:off x="6537533" y="1825624"/>
            <a:ext cx="5496692" cy="3791479"/>
          </a:xfrm>
          <a:prstGeom prst="rect">
            <a:avLst/>
          </a:prstGeom>
        </p:spPr>
      </p:pic>
    </p:spTree>
    <p:extLst>
      <p:ext uri="{BB962C8B-B14F-4D97-AF65-F5344CB8AC3E}">
        <p14:creationId xmlns:p14="http://schemas.microsoft.com/office/powerpoint/2010/main" val="420687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97556"/>
          </a:xfrm>
        </p:spPr>
        <p:txBody>
          <a:bodyPr/>
          <a:lstStyle/>
          <a:p>
            <a:r>
              <a:rPr lang="en-US" b="1" dirty="0" smtClean="0"/>
              <a:t>Snow Sports</a:t>
            </a:r>
            <a:endParaRPr lang="en-US" b="1" dirty="0"/>
          </a:p>
        </p:txBody>
      </p:sp>
      <p:sp>
        <p:nvSpPr>
          <p:cNvPr id="3" name="Content Placeholder 2"/>
          <p:cNvSpPr>
            <a:spLocks noGrp="1"/>
          </p:cNvSpPr>
          <p:nvPr>
            <p:ph idx="1"/>
          </p:nvPr>
        </p:nvSpPr>
        <p:spPr>
          <a:xfrm>
            <a:off x="838200" y="1252151"/>
            <a:ext cx="10515600" cy="4924812"/>
          </a:xfrm>
        </p:spPr>
        <p:txBody>
          <a:bodyPr/>
          <a:lstStyle/>
          <a:p>
            <a:pPr marL="514350" lvl="0" indent="-514350">
              <a:buFont typeface="+mj-lt"/>
              <a:buAutoNum type="arabicPeriod" startAt="6"/>
            </a:pPr>
            <a:r>
              <a:rPr lang="en-US" dirty="0"/>
              <a:t>Do EACH of the following:</a:t>
            </a:r>
          </a:p>
          <a:p>
            <a:pPr marL="914400" lvl="1" indent="-457200">
              <a:buFont typeface="+mj-lt"/>
              <a:buAutoNum type="alphaLcPeriod"/>
            </a:pPr>
            <a:r>
              <a:rPr lang="en-US" dirty="0"/>
              <a:t>Tell the meaning of the Your Responsibility Code for </a:t>
            </a:r>
            <a:r>
              <a:rPr lang="en-US" dirty="0" smtClean="0"/>
              <a:t>skiers, </a:t>
            </a:r>
            <a:r>
              <a:rPr lang="en-US" dirty="0"/>
              <a:t>snow-boarders, and snowshoers. Explain why each rider must follow this code.</a:t>
            </a:r>
          </a:p>
          <a:p>
            <a:pPr marL="914400" lvl="1" indent="-457200">
              <a:buFont typeface="+mj-lt"/>
              <a:buAutoNum type="alphaLcPeriod"/>
            </a:pPr>
            <a:r>
              <a:rPr lang="en-US" dirty="0"/>
              <a:t>Explain the Smart Style safety program. Tell why it is important and how it applies to participants at snow sport venues in terrain parks and pipes.</a:t>
            </a:r>
          </a:p>
          <a:p>
            <a:pPr marL="914400" lvl="1" indent="-457200">
              <a:buFont typeface="+mj-lt"/>
              <a:buAutoNum type="alphaLcPeriod"/>
            </a:pPr>
            <a:r>
              <a:rPr lang="en-US" dirty="0"/>
              <a:t>Explain the precautions pertaining to avalanche safety, including the responsibility of individuals regarding avalanche safety.</a:t>
            </a:r>
          </a:p>
          <a:p>
            <a:pPr marL="514350" lvl="0" indent="-514350">
              <a:buFont typeface="+mj-lt"/>
              <a:buAutoNum type="arabicPeriod" startAt="6"/>
            </a:pPr>
            <a:r>
              <a:rPr lang="en-US" dirty="0" smtClean="0"/>
              <a:t>Complete </a:t>
            </a:r>
            <a:r>
              <a:rPr lang="en-US" dirty="0"/>
              <a:t>ALL of the requirements for ONE of the following options: </a:t>
            </a:r>
            <a:r>
              <a:rPr lang="en-US" dirty="0">
                <a:solidFill>
                  <a:srgbClr val="C00000"/>
                </a:solidFill>
              </a:rPr>
              <a:t>downhill (Alpine) </a:t>
            </a:r>
            <a:r>
              <a:rPr lang="en-US" dirty="0" smtClean="0">
                <a:solidFill>
                  <a:srgbClr val="C00000"/>
                </a:solidFill>
              </a:rPr>
              <a:t>skiing </a:t>
            </a:r>
            <a:r>
              <a:rPr lang="en-US" dirty="0"/>
              <a:t>OR cross-country (Nordic) OR </a:t>
            </a:r>
            <a:r>
              <a:rPr lang="en-US" dirty="0" smtClean="0"/>
              <a:t>snowboarding </a:t>
            </a:r>
            <a:r>
              <a:rPr lang="en-US" dirty="0"/>
              <a:t>OR snowshoeing</a:t>
            </a:r>
            <a:r>
              <a:rPr lang="en-US" dirty="0" smtClean="0"/>
              <a:t>.</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2960561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Fractures</a:t>
            </a:r>
          </a:p>
        </p:txBody>
      </p:sp>
      <p:sp>
        <p:nvSpPr>
          <p:cNvPr id="3" name="Content Placeholder 2"/>
          <p:cNvSpPr>
            <a:spLocks noGrp="1"/>
          </p:cNvSpPr>
          <p:nvPr>
            <p:ph idx="1"/>
          </p:nvPr>
        </p:nvSpPr>
        <p:spPr>
          <a:xfrm>
            <a:off x="838200" y="1825624"/>
            <a:ext cx="5500482" cy="4814457"/>
          </a:xfrm>
        </p:spPr>
        <p:txBody>
          <a:bodyPr/>
          <a:lstStyle/>
          <a:p>
            <a:r>
              <a:rPr lang="en-US" b="1" dirty="0"/>
              <a:t>Broken Bones (Fractures) -Open</a:t>
            </a:r>
            <a:endParaRPr lang="en-US" dirty="0"/>
          </a:p>
          <a:p>
            <a:pPr lvl="1"/>
            <a:r>
              <a:rPr lang="en-US" dirty="0" smtClean="0"/>
              <a:t>This </a:t>
            </a:r>
            <a:r>
              <a:rPr lang="en-US" dirty="0"/>
              <a:t>is when the bone is broken AND cuts through the skin</a:t>
            </a:r>
          </a:p>
          <a:p>
            <a:pPr lvl="1"/>
            <a:r>
              <a:rPr lang="en-US" dirty="0" smtClean="0"/>
              <a:t>Bone </a:t>
            </a:r>
            <a:r>
              <a:rPr lang="en-US" dirty="0"/>
              <a:t>is at high risk of infection</a:t>
            </a:r>
          </a:p>
          <a:p>
            <a:r>
              <a:rPr lang="en-US" b="1" dirty="0" smtClean="0"/>
              <a:t>First-Aid</a:t>
            </a:r>
            <a:endParaRPr lang="en-US" dirty="0"/>
          </a:p>
          <a:p>
            <a:pPr lvl="1"/>
            <a:r>
              <a:rPr lang="en-US" dirty="0" smtClean="0"/>
              <a:t>Call </a:t>
            </a:r>
            <a:r>
              <a:rPr lang="en-US" dirty="0"/>
              <a:t>911</a:t>
            </a:r>
          </a:p>
          <a:p>
            <a:pPr lvl="1"/>
            <a:r>
              <a:rPr lang="en-US" dirty="0" smtClean="0"/>
              <a:t>Treat </a:t>
            </a:r>
            <a:r>
              <a:rPr lang="en-US" dirty="0"/>
              <a:t>hurry cases as needed</a:t>
            </a:r>
          </a:p>
          <a:p>
            <a:pPr lvl="1"/>
            <a:r>
              <a:rPr lang="en-US" dirty="0" smtClean="0"/>
              <a:t>Control </a:t>
            </a:r>
            <a:r>
              <a:rPr lang="en-US" dirty="0"/>
              <a:t>bleeding by placing sterile </a:t>
            </a:r>
            <a:r>
              <a:rPr lang="en-US" dirty="0" smtClean="0"/>
              <a:t>gauze around </a:t>
            </a:r>
            <a:r>
              <a:rPr lang="en-US" dirty="0"/>
              <a:t>the wound</a:t>
            </a:r>
          </a:p>
          <a:p>
            <a:pPr lvl="1"/>
            <a:r>
              <a:rPr lang="en-US" dirty="0" smtClean="0"/>
              <a:t>Avoid </a:t>
            </a:r>
            <a:r>
              <a:rPr lang="en-US" dirty="0"/>
              <a:t>moving the affected extremity</a:t>
            </a:r>
          </a:p>
          <a:p>
            <a:endParaRPr lang="en-US" dirty="0"/>
          </a:p>
        </p:txBody>
      </p:sp>
      <p:pic>
        <p:nvPicPr>
          <p:cNvPr id="4" name="Picture 3"/>
          <p:cNvPicPr>
            <a:picLocks noChangeAspect="1"/>
          </p:cNvPicPr>
          <p:nvPr/>
        </p:nvPicPr>
        <p:blipFill>
          <a:blip r:embed="rId2"/>
          <a:stretch>
            <a:fillRect/>
          </a:stretch>
        </p:blipFill>
        <p:spPr>
          <a:xfrm>
            <a:off x="6338682" y="1969096"/>
            <a:ext cx="5496692" cy="3791479"/>
          </a:xfrm>
          <a:prstGeom prst="rect">
            <a:avLst/>
          </a:prstGeom>
        </p:spPr>
      </p:pic>
    </p:spTree>
    <p:extLst>
      <p:ext uri="{BB962C8B-B14F-4D97-AF65-F5344CB8AC3E}">
        <p14:creationId xmlns:p14="http://schemas.microsoft.com/office/powerpoint/2010/main" val="2575169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Applying Splints</a:t>
            </a:r>
          </a:p>
        </p:txBody>
      </p:sp>
      <p:sp>
        <p:nvSpPr>
          <p:cNvPr id="3" name="Content Placeholder 2"/>
          <p:cNvSpPr>
            <a:spLocks noGrp="1"/>
          </p:cNvSpPr>
          <p:nvPr>
            <p:ph idx="1"/>
          </p:nvPr>
        </p:nvSpPr>
        <p:spPr>
          <a:xfrm>
            <a:off x="838199" y="1153682"/>
            <a:ext cx="10725685" cy="5212935"/>
          </a:xfrm>
        </p:spPr>
        <p:txBody>
          <a:bodyPr>
            <a:normAutofit fontScale="92500" lnSpcReduction="10000"/>
          </a:bodyPr>
          <a:lstStyle/>
          <a:p>
            <a:r>
              <a:rPr lang="en-US" b="1" dirty="0"/>
              <a:t>Broken Bones (Fractures) –Splinting </a:t>
            </a:r>
            <a:endParaRPr lang="en-US" b="1" dirty="0" smtClean="0"/>
          </a:p>
          <a:p>
            <a:pPr lvl="1">
              <a:buFont typeface="Courier New" panose="02070309020205020404" pitchFamily="49" charset="0"/>
              <a:buChar char="o"/>
            </a:pPr>
            <a:r>
              <a:rPr lang="en-US" dirty="0" smtClean="0"/>
              <a:t>It </a:t>
            </a:r>
            <a:r>
              <a:rPr lang="en-US" dirty="0"/>
              <a:t>is best to allow medical providers to stabilize and transport someone with a broken bone to the </a:t>
            </a:r>
            <a:r>
              <a:rPr lang="en-US" dirty="0" smtClean="0"/>
              <a:t>hospital</a:t>
            </a:r>
          </a:p>
          <a:p>
            <a:pPr lvl="1">
              <a:buFont typeface="Courier New" panose="02070309020205020404" pitchFamily="49" charset="0"/>
              <a:buChar char="o"/>
            </a:pPr>
            <a:r>
              <a:rPr lang="en-US" dirty="0" smtClean="0"/>
              <a:t>If </a:t>
            </a:r>
            <a:r>
              <a:rPr lang="en-US" dirty="0"/>
              <a:t>trained medical staff is not available and the victim must be moved, </a:t>
            </a:r>
            <a:r>
              <a:rPr lang="en-US" dirty="0" smtClean="0"/>
              <a:t>you may need to splint the fracture.</a:t>
            </a:r>
          </a:p>
          <a:p>
            <a:pPr lvl="1">
              <a:buFont typeface="Courier New" panose="02070309020205020404" pitchFamily="49" charset="0"/>
              <a:buChar char="o"/>
            </a:pPr>
            <a:r>
              <a:rPr lang="en-US" dirty="0" smtClean="0"/>
              <a:t>Goal </a:t>
            </a:r>
            <a:r>
              <a:rPr lang="en-US" dirty="0"/>
              <a:t>of splinting is to reduce further damage by reducing movement</a:t>
            </a:r>
          </a:p>
          <a:p>
            <a:r>
              <a:rPr lang="en-US" b="1" dirty="0"/>
              <a:t>Applying a Splint</a:t>
            </a:r>
          </a:p>
          <a:p>
            <a:pPr marL="971550" lvl="1" indent="-514350">
              <a:buFont typeface="+mj-lt"/>
              <a:buAutoNum type="arabicPeriod"/>
            </a:pPr>
            <a:r>
              <a:rPr lang="en-US" dirty="0"/>
              <a:t>Find a rigid straight object that is longer than the bone and joint that you are going to support. You are going to be using this as the splint.</a:t>
            </a:r>
          </a:p>
          <a:p>
            <a:pPr marL="971550" lvl="1" indent="-514350">
              <a:buFont typeface="+mj-lt"/>
              <a:buAutoNum type="arabicPeriod"/>
            </a:pPr>
            <a:r>
              <a:rPr lang="en-US" dirty="0"/>
              <a:t>Cover any broken skin with a sterile cloth. Pad the splint with softer materials such as cloth.</a:t>
            </a:r>
          </a:p>
          <a:p>
            <a:pPr marL="971550" lvl="1" indent="-514350">
              <a:buFont typeface="+mj-lt"/>
              <a:buAutoNum type="arabicPeriod"/>
            </a:pPr>
            <a:r>
              <a:rPr lang="en-US" dirty="0"/>
              <a:t>Tie the splint to the injured limb using tape or rope. Make sure the splint is tight but not so tight that it cuts of blood circulation of the victim. Make sure the splint is applied in a way that prevents the limb from further movement or strain.</a:t>
            </a:r>
          </a:p>
          <a:p>
            <a:pPr marL="971550" lvl="1" indent="-514350">
              <a:buFont typeface="+mj-lt"/>
              <a:buAutoNum type="arabicPeriod"/>
            </a:pPr>
            <a:r>
              <a:rPr lang="en-US" dirty="0"/>
              <a:t>If available, place an ice bag over the splinted break area. Do not place it directly on the skin or wound but cover it with cloth.</a:t>
            </a:r>
          </a:p>
          <a:p>
            <a:endParaRPr lang="en-US" dirty="0"/>
          </a:p>
        </p:txBody>
      </p:sp>
    </p:spTree>
    <p:extLst>
      <p:ext uri="{BB962C8B-B14F-4D97-AF65-F5344CB8AC3E}">
        <p14:creationId xmlns:p14="http://schemas.microsoft.com/office/powerpoint/2010/main" val="2449628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–Upper </a:t>
            </a:r>
            <a:r>
              <a:rPr lang="en-US" dirty="0" smtClean="0"/>
              <a:t>Leg</a:t>
            </a:r>
            <a:endParaRPr lang="en-US" dirty="0"/>
          </a:p>
        </p:txBody>
      </p:sp>
      <p:pic>
        <p:nvPicPr>
          <p:cNvPr id="4" name="Picture 3"/>
          <p:cNvPicPr>
            <a:picLocks noChangeAspect="1"/>
          </p:cNvPicPr>
          <p:nvPr/>
        </p:nvPicPr>
        <p:blipFill rotWithShape="1">
          <a:blip r:embed="rId2"/>
          <a:srcRect t="14813"/>
          <a:stretch/>
        </p:blipFill>
        <p:spPr>
          <a:xfrm>
            <a:off x="679390" y="2446798"/>
            <a:ext cx="10833219" cy="3865102"/>
          </a:xfrm>
          <a:prstGeom prst="rect">
            <a:avLst/>
          </a:prstGeom>
        </p:spPr>
      </p:pic>
    </p:spTree>
    <p:extLst>
      <p:ext uri="{BB962C8B-B14F-4D97-AF65-F5344CB8AC3E}">
        <p14:creationId xmlns:p14="http://schemas.microsoft.com/office/powerpoint/2010/main" val="3126259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a:t>Fracture Splinting –Lower Leg or </a:t>
            </a:r>
            <a:r>
              <a:rPr lang="en-US" dirty="0" smtClean="0"/>
              <a:t>Ankle</a:t>
            </a:r>
          </a:p>
        </p:txBody>
      </p:sp>
      <p:pic>
        <p:nvPicPr>
          <p:cNvPr id="4" name="Picture 3"/>
          <p:cNvPicPr>
            <a:picLocks noChangeAspect="1"/>
          </p:cNvPicPr>
          <p:nvPr/>
        </p:nvPicPr>
        <p:blipFill>
          <a:blip r:embed="rId2"/>
          <a:stretch>
            <a:fillRect/>
          </a:stretch>
        </p:blipFill>
        <p:spPr>
          <a:xfrm>
            <a:off x="687936" y="2526602"/>
            <a:ext cx="10816127" cy="2537817"/>
          </a:xfrm>
          <a:prstGeom prst="rect">
            <a:avLst/>
          </a:prstGeom>
        </p:spPr>
      </p:pic>
    </p:spTree>
    <p:extLst>
      <p:ext uri="{BB962C8B-B14F-4D97-AF65-F5344CB8AC3E}">
        <p14:creationId xmlns:p14="http://schemas.microsoft.com/office/powerpoint/2010/main" val="4035713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smtClean="0"/>
              <a:t>Fracture </a:t>
            </a:r>
            <a:r>
              <a:rPr lang="en-US" dirty="0"/>
              <a:t>Splinting –Forearm or Hand </a:t>
            </a:r>
          </a:p>
        </p:txBody>
      </p:sp>
      <p:pic>
        <p:nvPicPr>
          <p:cNvPr id="4" name="Picture 3"/>
          <p:cNvPicPr>
            <a:picLocks noChangeAspect="1"/>
          </p:cNvPicPr>
          <p:nvPr/>
        </p:nvPicPr>
        <p:blipFill>
          <a:blip r:embed="rId2"/>
          <a:stretch>
            <a:fillRect/>
          </a:stretch>
        </p:blipFill>
        <p:spPr>
          <a:xfrm>
            <a:off x="1190068" y="2447075"/>
            <a:ext cx="5745673" cy="3729888"/>
          </a:xfrm>
          <a:prstGeom prst="rect">
            <a:avLst/>
          </a:prstGeom>
        </p:spPr>
      </p:pic>
      <p:pic>
        <p:nvPicPr>
          <p:cNvPr id="5" name="Picture 4"/>
          <p:cNvPicPr>
            <a:picLocks noChangeAspect="1"/>
          </p:cNvPicPr>
          <p:nvPr/>
        </p:nvPicPr>
        <p:blipFill>
          <a:blip r:embed="rId3"/>
          <a:stretch>
            <a:fillRect/>
          </a:stretch>
        </p:blipFill>
        <p:spPr>
          <a:xfrm>
            <a:off x="7162621" y="504202"/>
            <a:ext cx="3964298" cy="5672761"/>
          </a:xfrm>
          <a:prstGeom prst="rect">
            <a:avLst/>
          </a:prstGeom>
        </p:spPr>
      </p:pic>
    </p:spTree>
    <p:extLst>
      <p:ext uri="{BB962C8B-B14F-4D97-AF65-F5344CB8AC3E}">
        <p14:creationId xmlns:p14="http://schemas.microsoft.com/office/powerpoint/2010/main" val="3435803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Splints</a:t>
            </a:r>
          </a:p>
        </p:txBody>
      </p:sp>
      <p:sp>
        <p:nvSpPr>
          <p:cNvPr id="3" name="Content Placeholder 2"/>
          <p:cNvSpPr>
            <a:spLocks noGrp="1"/>
          </p:cNvSpPr>
          <p:nvPr>
            <p:ph idx="1"/>
          </p:nvPr>
        </p:nvSpPr>
        <p:spPr/>
        <p:txBody>
          <a:bodyPr/>
          <a:lstStyle/>
          <a:p>
            <a:r>
              <a:rPr lang="en-US" dirty="0" smtClean="0"/>
              <a:t>Immobilizing a Shoulder Injury</a:t>
            </a:r>
            <a:endParaRPr lang="en-US" dirty="0"/>
          </a:p>
        </p:txBody>
      </p:sp>
      <p:pic>
        <p:nvPicPr>
          <p:cNvPr id="4" name="Picture 3"/>
          <p:cNvPicPr>
            <a:picLocks noChangeAspect="1"/>
          </p:cNvPicPr>
          <p:nvPr/>
        </p:nvPicPr>
        <p:blipFill>
          <a:blip r:embed="rId2"/>
          <a:stretch>
            <a:fillRect/>
          </a:stretch>
        </p:blipFill>
        <p:spPr>
          <a:xfrm>
            <a:off x="1192138" y="2440574"/>
            <a:ext cx="9807723" cy="3989225"/>
          </a:xfrm>
          <a:prstGeom prst="rect">
            <a:avLst/>
          </a:prstGeom>
        </p:spPr>
      </p:pic>
    </p:spTree>
    <p:extLst>
      <p:ext uri="{BB962C8B-B14F-4D97-AF65-F5344CB8AC3E}">
        <p14:creationId xmlns:p14="http://schemas.microsoft.com/office/powerpoint/2010/main" val="627876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Bruises</a:t>
            </a:r>
            <a:endParaRPr lang="en-US" dirty="0"/>
          </a:p>
        </p:txBody>
      </p:sp>
      <p:sp>
        <p:nvSpPr>
          <p:cNvPr id="6" name="Content Placeholder 5"/>
          <p:cNvSpPr>
            <a:spLocks noGrp="1"/>
          </p:cNvSpPr>
          <p:nvPr>
            <p:ph sz="half" idx="1"/>
          </p:nvPr>
        </p:nvSpPr>
        <p:spPr>
          <a:xfrm>
            <a:off x="838200" y="1408922"/>
            <a:ext cx="5833188" cy="4768041"/>
          </a:xfrm>
        </p:spPr>
        <p:txBody>
          <a:bodyPr>
            <a:normAutofit fontScale="92500" lnSpcReduction="20000"/>
          </a:bodyPr>
          <a:lstStyle/>
          <a:p>
            <a:r>
              <a:rPr lang="en-US" dirty="0" smtClean="0"/>
              <a:t>Symptoms </a:t>
            </a:r>
            <a:r>
              <a:rPr lang="en-US" dirty="0"/>
              <a:t>of a </a:t>
            </a:r>
            <a:r>
              <a:rPr lang="en-US" dirty="0" smtClean="0"/>
              <a:t>bruise:</a:t>
            </a:r>
            <a:endParaRPr lang="en-US" dirty="0"/>
          </a:p>
          <a:p>
            <a:pPr lvl="1">
              <a:buFont typeface="Courier New" panose="02070309020205020404" pitchFamily="49" charset="0"/>
              <a:buChar char="o"/>
            </a:pPr>
            <a:r>
              <a:rPr lang="en-US" dirty="0"/>
              <a:t>Discoloration of the skin.</a:t>
            </a:r>
          </a:p>
          <a:p>
            <a:pPr lvl="1">
              <a:buFont typeface="Courier New" panose="02070309020205020404" pitchFamily="49" charset="0"/>
              <a:buChar char="o"/>
            </a:pPr>
            <a:r>
              <a:rPr lang="en-US" dirty="0"/>
              <a:t>Swelling.</a:t>
            </a:r>
          </a:p>
          <a:p>
            <a:pPr lvl="1">
              <a:buFont typeface="Courier New" panose="02070309020205020404" pitchFamily="49" charset="0"/>
              <a:buChar char="o"/>
            </a:pPr>
            <a:r>
              <a:rPr lang="en-US" dirty="0"/>
              <a:t>Tightness in the affected muscle or stiffness in the affected joint.</a:t>
            </a:r>
          </a:p>
          <a:p>
            <a:r>
              <a:rPr lang="en-US" dirty="0" smtClean="0"/>
              <a:t>Treatment for bruising:</a:t>
            </a:r>
            <a:endParaRPr lang="en-US" dirty="0"/>
          </a:p>
          <a:p>
            <a:pPr lvl="1">
              <a:buFont typeface="Courier New" panose="02070309020205020404" pitchFamily="49" charset="0"/>
              <a:buChar char="o"/>
            </a:pPr>
            <a:r>
              <a:rPr lang="en-US" dirty="0" smtClean="0"/>
              <a:t>Ice </a:t>
            </a:r>
            <a:r>
              <a:rPr lang="en-US" dirty="0"/>
              <a:t>the area on and off for the first 24-48 hours.</a:t>
            </a:r>
          </a:p>
          <a:p>
            <a:pPr lvl="1">
              <a:buFont typeface="Courier New" panose="02070309020205020404" pitchFamily="49" charset="0"/>
              <a:buChar char="o"/>
            </a:pPr>
            <a:r>
              <a:rPr lang="en-US" dirty="0" smtClean="0"/>
              <a:t>Apply </a:t>
            </a:r>
            <a:r>
              <a:rPr lang="en-US" dirty="0"/>
              <a:t>ice for about 15 minutes at a time, and </a:t>
            </a:r>
            <a:r>
              <a:rPr lang="en-US" dirty="0" smtClean="0"/>
              <a:t>always put </a:t>
            </a:r>
            <a:r>
              <a:rPr lang="en-US" dirty="0"/>
              <a:t>something like a towel or wash cloth between </a:t>
            </a:r>
            <a:r>
              <a:rPr lang="en-US" dirty="0" smtClean="0"/>
              <a:t>the ice </a:t>
            </a:r>
            <a:r>
              <a:rPr lang="en-US" dirty="0"/>
              <a:t>and your skin.</a:t>
            </a:r>
          </a:p>
          <a:p>
            <a:pPr lvl="1">
              <a:buFont typeface="Courier New" panose="02070309020205020404" pitchFamily="49" charset="0"/>
              <a:buChar char="o"/>
            </a:pPr>
            <a:r>
              <a:rPr lang="en-US" dirty="0" smtClean="0"/>
              <a:t>Rest </a:t>
            </a:r>
            <a:r>
              <a:rPr lang="en-US" dirty="0"/>
              <a:t>the affected area.</a:t>
            </a:r>
          </a:p>
          <a:p>
            <a:pPr lvl="1">
              <a:buFont typeface="Courier New" panose="02070309020205020404" pitchFamily="49" charset="0"/>
              <a:buChar char="o"/>
            </a:pPr>
            <a:r>
              <a:rPr lang="en-US" dirty="0" smtClean="0"/>
              <a:t>If </a:t>
            </a:r>
            <a:r>
              <a:rPr lang="en-US" dirty="0"/>
              <a:t>possible, elevate the affected </a:t>
            </a:r>
            <a:r>
              <a:rPr lang="en-US" dirty="0" smtClean="0"/>
              <a:t>area.</a:t>
            </a:r>
          </a:p>
          <a:p>
            <a:pPr lvl="1">
              <a:buFont typeface="Courier New" panose="02070309020205020404" pitchFamily="49" charset="0"/>
              <a:buChar char="o"/>
            </a:pPr>
            <a:r>
              <a:rPr lang="en-US" dirty="0" smtClean="0"/>
              <a:t>For </a:t>
            </a:r>
            <a:r>
              <a:rPr lang="en-US" dirty="0"/>
              <a:t>pain, take acetaminophen (Tylenol). Avoid </a:t>
            </a:r>
            <a:r>
              <a:rPr lang="en-US" dirty="0" smtClean="0"/>
              <a:t>aspirin or </a:t>
            </a:r>
            <a:r>
              <a:rPr lang="en-US" dirty="0"/>
              <a:t>ibuprofen (Advil, Motrin), which</a:t>
            </a: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045294" y="1408922"/>
            <a:ext cx="4535897" cy="2373786"/>
          </a:xfrm>
        </p:spPr>
      </p:pic>
    </p:spTree>
    <p:extLst>
      <p:ext uri="{BB962C8B-B14F-4D97-AF65-F5344CB8AC3E}">
        <p14:creationId xmlns:p14="http://schemas.microsoft.com/office/powerpoint/2010/main" val="150360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Sprains and Strains</a:t>
            </a:r>
            <a:endParaRPr lang="en-US" dirty="0"/>
          </a:p>
        </p:txBody>
      </p:sp>
      <p:sp>
        <p:nvSpPr>
          <p:cNvPr id="3" name="Content Placeholder 2"/>
          <p:cNvSpPr>
            <a:spLocks noGrp="1"/>
          </p:cNvSpPr>
          <p:nvPr>
            <p:ph idx="1"/>
          </p:nvPr>
        </p:nvSpPr>
        <p:spPr>
          <a:xfrm>
            <a:off x="838200" y="1825625"/>
            <a:ext cx="4971331" cy="4351338"/>
          </a:xfrm>
        </p:spPr>
        <p:txBody>
          <a:bodyPr/>
          <a:lstStyle/>
          <a:p>
            <a:r>
              <a:rPr lang="en-US" dirty="0" smtClean="0"/>
              <a:t>Symptoms:</a:t>
            </a:r>
          </a:p>
          <a:p>
            <a:pPr lvl="1">
              <a:buFont typeface="Courier New" panose="02070309020205020404" pitchFamily="49" charset="0"/>
              <a:buChar char="o"/>
            </a:pPr>
            <a:r>
              <a:rPr lang="en-US" dirty="0"/>
              <a:t>Joint pain or muscle pain.</a:t>
            </a:r>
          </a:p>
          <a:p>
            <a:pPr lvl="1">
              <a:buFont typeface="Courier New" panose="02070309020205020404" pitchFamily="49" charset="0"/>
              <a:buChar char="o"/>
            </a:pPr>
            <a:r>
              <a:rPr lang="en-US" dirty="0"/>
              <a:t>Swelling.</a:t>
            </a:r>
          </a:p>
          <a:p>
            <a:pPr lvl="1">
              <a:buFont typeface="Courier New" panose="02070309020205020404" pitchFamily="49" charset="0"/>
              <a:buChar char="o"/>
            </a:pPr>
            <a:r>
              <a:rPr lang="en-US" dirty="0"/>
              <a:t>Joint stiffness.</a:t>
            </a:r>
          </a:p>
          <a:p>
            <a:pPr lvl="1">
              <a:buFont typeface="Courier New" panose="02070309020205020404" pitchFamily="49" charset="0"/>
              <a:buChar char="o"/>
            </a:pPr>
            <a:r>
              <a:rPr lang="en-US" dirty="0"/>
              <a:t>Discoloration of the skin, especially bruising.</a:t>
            </a:r>
          </a:p>
          <a:p>
            <a:pPr lvl="1">
              <a:buFont typeface="Courier New" panose="02070309020205020404" pitchFamily="49" charset="0"/>
              <a:buChar char="o"/>
            </a:pPr>
            <a:endParaRPr lang="en-US" dirty="0"/>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596" y="1825625"/>
            <a:ext cx="6382469" cy="4351338"/>
          </a:xfrm>
          <a:prstGeom prst="rect">
            <a:avLst/>
          </a:prstGeom>
        </p:spPr>
      </p:pic>
    </p:spTree>
    <p:extLst>
      <p:ext uri="{BB962C8B-B14F-4D97-AF65-F5344CB8AC3E}">
        <p14:creationId xmlns:p14="http://schemas.microsoft.com/office/powerpoint/2010/main" val="2365095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73" y="0"/>
            <a:ext cx="10515600" cy="1325563"/>
          </a:xfrm>
        </p:spPr>
        <p:txBody>
          <a:bodyPr/>
          <a:lstStyle/>
          <a:p>
            <a:r>
              <a:rPr lang="en-US" dirty="0" smtClean="0"/>
              <a:t>Sprains and Strains</a:t>
            </a:r>
            <a:endParaRPr lang="en-US" dirty="0"/>
          </a:p>
        </p:txBody>
      </p:sp>
      <p:sp>
        <p:nvSpPr>
          <p:cNvPr id="3" name="Content Placeholder 2"/>
          <p:cNvSpPr>
            <a:spLocks noGrp="1"/>
          </p:cNvSpPr>
          <p:nvPr>
            <p:ph idx="1"/>
          </p:nvPr>
        </p:nvSpPr>
        <p:spPr>
          <a:xfrm>
            <a:off x="829773" y="1325563"/>
            <a:ext cx="10515600" cy="621396"/>
          </a:xfrm>
        </p:spPr>
        <p:txBody>
          <a:bodyPr>
            <a:normAutofit/>
          </a:bodyPr>
          <a:lstStyle/>
          <a:p>
            <a:r>
              <a:rPr lang="en-US" sz="3600" dirty="0" smtClean="0"/>
              <a:t>Treatment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503" y="1946959"/>
            <a:ext cx="11018140" cy="4655164"/>
          </a:xfrm>
          <a:prstGeom prst="rect">
            <a:avLst/>
          </a:prstGeom>
        </p:spPr>
      </p:pic>
    </p:spTree>
    <p:extLst>
      <p:ext uri="{BB962C8B-B14F-4D97-AF65-F5344CB8AC3E}">
        <p14:creationId xmlns:p14="http://schemas.microsoft.com/office/powerpoint/2010/main" val="2552525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Wrap an Ankle</a:t>
            </a:r>
            <a:endParaRPr lang="en-US" dirty="0"/>
          </a:p>
        </p:txBody>
      </p:sp>
      <p:pic>
        <p:nvPicPr>
          <p:cNvPr id="4" name="7O5mGnfN3bA"/>
          <p:cNvPicPr>
            <a:picLocks noGrp="1" noRot="1" noChangeAspect="1"/>
          </p:cNvPicPr>
          <p:nvPr>
            <p:ph idx="1"/>
            <a:videoFile r:link="rId1"/>
          </p:nvPr>
        </p:nvPicPr>
        <p:blipFill>
          <a:blip r:embed="rId3"/>
          <a:stretch>
            <a:fillRect/>
          </a:stretch>
        </p:blipFill>
        <p:spPr>
          <a:xfrm>
            <a:off x="2523305" y="1690688"/>
            <a:ext cx="7188515" cy="4043540"/>
          </a:xfrm>
          <a:prstGeom prst="rect">
            <a:avLst/>
          </a:prstGeom>
        </p:spPr>
      </p:pic>
      <p:sp>
        <p:nvSpPr>
          <p:cNvPr id="3" name="TextBox 2"/>
          <p:cNvSpPr txBox="1"/>
          <p:nvPr/>
        </p:nvSpPr>
        <p:spPr>
          <a:xfrm>
            <a:off x="2523305" y="5734228"/>
            <a:ext cx="7188515" cy="369332"/>
          </a:xfrm>
          <a:prstGeom prst="rect">
            <a:avLst/>
          </a:prstGeom>
          <a:noFill/>
        </p:spPr>
        <p:txBody>
          <a:bodyPr wrap="square" rtlCol="0">
            <a:spAutoFit/>
          </a:bodyPr>
          <a:lstStyle/>
          <a:p>
            <a:pPr algn="ctr"/>
            <a:r>
              <a:rPr lang="en-US" dirty="0" smtClean="0"/>
              <a:t>Click on the above video to learn how to wrap an ankle.</a:t>
            </a:r>
            <a:endParaRPr lang="en-US" dirty="0"/>
          </a:p>
        </p:txBody>
      </p:sp>
    </p:spTree>
    <p:extLst>
      <p:ext uri="{BB962C8B-B14F-4D97-AF65-F5344CB8AC3E}">
        <p14:creationId xmlns:p14="http://schemas.microsoft.com/office/powerpoint/2010/main" val="2194044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14032"/>
          </a:xfrm>
        </p:spPr>
        <p:txBody>
          <a:bodyPr/>
          <a:lstStyle/>
          <a:p>
            <a:r>
              <a:rPr lang="en-US" b="1" dirty="0" smtClean="0"/>
              <a:t>Snow Sports</a:t>
            </a:r>
            <a:endParaRPr lang="en-US" b="1" dirty="0"/>
          </a:p>
        </p:txBody>
      </p:sp>
      <p:sp>
        <p:nvSpPr>
          <p:cNvPr id="3" name="Content Placeholder 2"/>
          <p:cNvSpPr>
            <a:spLocks noGrp="1"/>
          </p:cNvSpPr>
          <p:nvPr>
            <p:ph idx="1"/>
          </p:nvPr>
        </p:nvSpPr>
        <p:spPr>
          <a:xfrm>
            <a:off x="838200" y="1079158"/>
            <a:ext cx="10515600" cy="5486399"/>
          </a:xfrm>
        </p:spPr>
        <p:txBody>
          <a:bodyPr>
            <a:normAutofit fontScale="92500" lnSpcReduction="20000"/>
          </a:bodyPr>
          <a:lstStyle/>
          <a:p>
            <a:pPr marL="514350" lvl="0" indent="-514350">
              <a:buFont typeface="+mj-lt"/>
              <a:buAutoNum type="arabicPeriod" startAt="7"/>
            </a:pPr>
            <a:r>
              <a:rPr lang="en-US" dirty="0" smtClean="0"/>
              <a:t>Complete all of the requirements for </a:t>
            </a:r>
            <a:r>
              <a:rPr lang="en-US" b="1" dirty="0" smtClean="0"/>
              <a:t>Downhill (Alpine) Skiing</a:t>
            </a:r>
            <a:r>
              <a:rPr lang="en-US" dirty="0" smtClean="0"/>
              <a:t> </a:t>
            </a:r>
          </a:p>
          <a:p>
            <a:pPr marL="914400" lvl="1" indent="-457200">
              <a:buFont typeface="+mj-lt"/>
              <a:buAutoNum type="alphaLcPeriod"/>
            </a:pPr>
            <a:r>
              <a:rPr lang="en-US" dirty="0" smtClean="0"/>
              <a:t>Show how to use and maintain your own release bindings and explain the use of two others. Explain the international DIN standard and what it means to skiers.</a:t>
            </a:r>
          </a:p>
          <a:p>
            <a:pPr marL="914400" lvl="1" indent="-457200">
              <a:buFont typeface="+mj-lt"/>
              <a:buAutoNum type="alphaLcPeriod"/>
            </a:pPr>
            <a:r>
              <a:rPr lang="en-US" dirty="0" smtClean="0"/>
              <a:t>Explain the American Teaching System and a basic snow-skiing progression.</a:t>
            </a:r>
          </a:p>
          <a:p>
            <a:pPr marL="914400" lvl="1" indent="-457200">
              <a:buFont typeface="+mj-lt"/>
              <a:buAutoNum type="alphaLcPeriod"/>
            </a:pPr>
            <a:r>
              <a:rPr lang="en-US" dirty="0" smtClean="0"/>
              <a:t>Discuss the five types of Alpine skis. Demonstrate two ways to carry skis and poles safely and easily.</a:t>
            </a:r>
          </a:p>
          <a:p>
            <a:pPr marL="914400" lvl="1" indent="-457200">
              <a:buFont typeface="+mj-lt"/>
              <a:buAutoNum type="alphaLcPeriod"/>
            </a:pPr>
            <a:r>
              <a:rPr lang="en-US" dirty="0" smtClean="0"/>
              <a:t>Demonstrate how to ride one kind of lift and explain how to ride two others.</a:t>
            </a:r>
          </a:p>
          <a:p>
            <a:pPr marL="914400" lvl="1" indent="-457200">
              <a:buFont typeface="+mj-lt"/>
              <a:buAutoNum type="alphaLcPeriod"/>
            </a:pPr>
            <a:r>
              <a:rPr lang="en-US" dirty="0" smtClean="0"/>
              <a:t>On a gentle slope, demonstrate some of the beginning maneuvers learned in skiing. Include the straight run, gliding wedge, wedge stop, sidestep, and herringbone maneuvers.</a:t>
            </a:r>
          </a:p>
          <a:p>
            <a:pPr marL="914400" lvl="1" indent="-457200">
              <a:buFont typeface="+mj-lt"/>
              <a:buAutoNum type="alphaLcPeriod"/>
            </a:pPr>
            <a:r>
              <a:rPr lang="en-US" dirty="0" smtClean="0"/>
              <a:t>On slightly steeper terrain, show linked wedge turns.</a:t>
            </a:r>
          </a:p>
          <a:p>
            <a:pPr marL="914400" lvl="1" indent="-457200">
              <a:buFont typeface="+mj-lt"/>
              <a:buAutoNum type="alphaLcPeriod"/>
            </a:pPr>
            <a:r>
              <a:rPr lang="en-US" dirty="0" smtClean="0"/>
              <a:t>On a moderate slope, demonstrate five to 10 christies.</a:t>
            </a:r>
          </a:p>
          <a:p>
            <a:pPr marL="914400" lvl="1" indent="-457200">
              <a:buFont typeface="+mj-lt"/>
              <a:buAutoNum type="alphaLcPeriod"/>
            </a:pPr>
            <a:r>
              <a:rPr lang="en-US" dirty="0" smtClean="0"/>
              <a:t>Make a controlled run down an intermediate slope and demonstrate the following:</a:t>
            </a:r>
          </a:p>
          <a:p>
            <a:pPr marL="1371600" lvl="2" indent="-457200">
              <a:buFont typeface="+mj-lt"/>
              <a:buAutoNum type="arabicPeriod"/>
            </a:pPr>
            <a:r>
              <a:rPr lang="en-US" dirty="0" smtClean="0"/>
              <a:t>Short-, medium-, and long-radius parallel turns</a:t>
            </a:r>
          </a:p>
          <a:p>
            <a:pPr marL="1371600" lvl="2" indent="-457200">
              <a:buFont typeface="+mj-lt"/>
              <a:buAutoNum type="arabicPeriod"/>
            </a:pPr>
            <a:r>
              <a:rPr lang="en-US" dirty="0" smtClean="0"/>
              <a:t>A sideslip and safety (hockey) stop to each side</a:t>
            </a:r>
          </a:p>
          <a:p>
            <a:pPr marL="1371600" lvl="2" indent="-457200">
              <a:buFont typeface="+mj-lt"/>
              <a:buAutoNum type="arabicPeriod"/>
            </a:pPr>
            <a:r>
              <a:rPr lang="en-US" dirty="0" smtClean="0"/>
              <a:t>Traverse across a slope</a:t>
            </a:r>
          </a:p>
          <a:p>
            <a:pPr marL="914400" lvl="1" indent="-457200">
              <a:buFont typeface="+mj-lt"/>
              <a:buAutoNum type="alphaLcPeriod"/>
            </a:pPr>
            <a:r>
              <a:rPr lang="en-US" dirty="0" smtClean="0"/>
              <a:t>Demonstrate the ability to ski in varied conditions, including changes in pitch, snow conditions, and moguls. Maintain your balance and ability to turn.</a:t>
            </a:r>
          </a:p>
          <a:p>
            <a:pPr marL="914400" lvl="1" indent="-457200">
              <a:buFont typeface="+mj-lt"/>
              <a:buAutoNum type="alphaLcPeriod"/>
            </a:pPr>
            <a:r>
              <a:rPr lang="en-US" dirty="0" smtClean="0"/>
              <a:t>Name the major ski organizations in the United States and explain their functions.</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771581" y="0"/>
            <a:ext cx="1420419" cy="1446245"/>
          </a:xfrm>
          <a:prstGeom prst="rect">
            <a:avLst/>
          </a:prstGeom>
        </p:spPr>
      </p:pic>
    </p:spTree>
    <p:extLst>
      <p:ext uri="{BB962C8B-B14F-4D97-AF65-F5344CB8AC3E}">
        <p14:creationId xmlns:p14="http://schemas.microsoft.com/office/powerpoint/2010/main" val="1839486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Wrap a Knee</a:t>
            </a:r>
            <a:endParaRPr lang="en-US" dirty="0"/>
          </a:p>
        </p:txBody>
      </p:sp>
      <p:pic>
        <p:nvPicPr>
          <p:cNvPr id="4" name="K8MIkul6L74"/>
          <p:cNvPicPr>
            <a:picLocks noGrp="1" noRot="1" noChangeAspect="1"/>
          </p:cNvPicPr>
          <p:nvPr>
            <p:ph idx="1"/>
            <a:videoFile r:link="rId1"/>
          </p:nvPr>
        </p:nvPicPr>
        <p:blipFill>
          <a:blip r:embed="rId3"/>
          <a:stretch>
            <a:fillRect/>
          </a:stretch>
        </p:blipFill>
        <p:spPr>
          <a:xfrm>
            <a:off x="2502968" y="1690688"/>
            <a:ext cx="7186064" cy="4042161"/>
          </a:xfrm>
          <a:prstGeom prst="rect">
            <a:avLst/>
          </a:prstGeom>
        </p:spPr>
      </p:pic>
      <p:sp>
        <p:nvSpPr>
          <p:cNvPr id="5" name="TextBox 4"/>
          <p:cNvSpPr txBox="1"/>
          <p:nvPr/>
        </p:nvSpPr>
        <p:spPr>
          <a:xfrm>
            <a:off x="2523305" y="5734228"/>
            <a:ext cx="7188515" cy="369332"/>
          </a:xfrm>
          <a:prstGeom prst="rect">
            <a:avLst/>
          </a:prstGeom>
          <a:noFill/>
        </p:spPr>
        <p:txBody>
          <a:bodyPr wrap="square" rtlCol="0">
            <a:spAutoFit/>
          </a:bodyPr>
          <a:lstStyle/>
          <a:p>
            <a:pPr algn="ctr"/>
            <a:r>
              <a:rPr lang="en-US" dirty="0" smtClean="0"/>
              <a:t>Click on the above video to learn how to wrap a knee.</a:t>
            </a:r>
            <a:endParaRPr lang="en-US" dirty="0"/>
          </a:p>
        </p:txBody>
      </p:sp>
    </p:spTree>
    <p:extLst>
      <p:ext uri="{BB962C8B-B14F-4D97-AF65-F5344CB8AC3E}">
        <p14:creationId xmlns:p14="http://schemas.microsoft.com/office/powerpoint/2010/main" val="4193168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2</a:t>
            </a:r>
            <a:endParaRPr lang="en-US" dirty="0"/>
          </a:p>
        </p:txBody>
      </p:sp>
      <p:sp>
        <p:nvSpPr>
          <p:cNvPr id="3" name="Content Placeholder 2"/>
          <p:cNvSpPr>
            <a:spLocks noGrp="1"/>
          </p:cNvSpPr>
          <p:nvPr>
            <p:ph idx="1"/>
          </p:nvPr>
        </p:nvSpPr>
        <p:spPr>
          <a:xfrm>
            <a:off x="838200" y="1825625"/>
            <a:ext cx="6989748" cy="4351338"/>
          </a:xfrm>
        </p:spPr>
        <p:txBody>
          <a:bodyPr/>
          <a:lstStyle/>
          <a:p>
            <a:pPr marL="0" lvl="0" indent="0">
              <a:buNone/>
            </a:pPr>
            <a:r>
              <a:rPr lang="en-US" dirty="0"/>
              <a:t>Do the following:</a:t>
            </a:r>
          </a:p>
          <a:p>
            <a:pPr marL="914400" lvl="1" indent="-457200">
              <a:buFont typeface="+mj-lt"/>
              <a:buAutoNum type="alphaLcPeriod"/>
            </a:pPr>
            <a:r>
              <a:rPr lang="en-US" dirty="0">
                <a:solidFill>
                  <a:srgbClr val="C00000"/>
                </a:solidFill>
              </a:rPr>
              <a:t>Explain why every snow sport participant should be prepared to render first aid in the event of an accident.</a:t>
            </a:r>
          </a:p>
          <a:p>
            <a:pPr marL="914400" lvl="1" indent="-457200">
              <a:buFont typeface="+mj-lt"/>
              <a:buAutoNum type="alphaLcPeriod"/>
            </a:pPr>
            <a:r>
              <a:rPr lang="en-US" dirty="0"/>
              <a:t>Explain the procedure used to report an accident to the local ski patrol or local emergency personnel.</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948" y="1348009"/>
            <a:ext cx="3556341" cy="4317853"/>
          </a:xfrm>
          <a:prstGeom prst="rect">
            <a:avLst/>
          </a:prstGeom>
        </p:spPr>
      </p:pic>
    </p:spTree>
    <p:extLst>
      <p:ext uri="{BB962C8B-B14F-4D97-AF65-F5344CB8AC3E}">
        <p14:creationId xmlns:p14="http://schemas.microsoft.com/office/powerpoint/2010/main" val="5847254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Prepared for Accidents and Injuries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Accidents </a:t>
            </a:r>
            <a:r>
              <a:rPr lang="en-US" dirty="0"/>
              <a:t>can happen at any time and in any location on the </a:t>
            </a:r>
            <a:r>
              <a:rPr lang="en-US" dirty="0" smtClean="0"/>
              <a:t>slopes and there </a:t>
            </a:r>
            <a:r>
              <a:rPr lang="en-US" dirty="0"/>
              <a:t>may not be a ski patrol available immediately. </a:t>
            </a:r>
          </a:p>
          <a:p>
            <a:r>
              <a:rPr lang="en-US" dirty="0" smtClean="0"/>
              <a:t>Being </a:t>
            </a:r>
            <a:r>
              <a:rPr lang="en-US" dirty="0"/>
              <a:t>prepared to provide first aid ensures that immediate care can be given to the injured person, potentially preventing further complications or worsening of their condition.</a:t>
            </a:r>
          </a:p>
          <a:p>
            <a:r>
              <a:rPr lang="en-US" dirty="0" smtClean="0"/>
              <a:t>The </a:t>
            </a:r>
            <a:r>
              <a:rPr lang="en-US" dirty="0"/>
              <a:t>remote and often challenging terrain of snow sports locations can make it difficult for emergency medical services to reach the injured person quickly. By having the knowledge and skills to administer first aid, snow sport participants can provide immediate assistance until professional help arrives.</a:t>
            </a:r>
          </a:p>
          <a:p>
            <a:r>
              <a:rPr lang="en-US" dirty="0" smtClean="0"/>
              <a:t>Providing </a:t>
            </a:r>
            <a:r>
              <a:rPr lang="en-US" dirty="0"/>
              <a:t>first aid can help to alleviate pain and discomfort for the injured person, providing them with some comfort and reassurance during a stressful situation.</a:t>
            </a:r>
          </a:p>
          <a:p>
            <a:endParaRPr lang="en-US" dirty="0"/>
          </a:p>
        </p:txBody>
      </p:sp>
    </p:spTree>
    <p:extLst>
      <p:ext uri="{BB962C8B-B14F-4D97-AF65-F5344CB8AC3E}">
        <p14:creationId xmlns:p14="http://schemas.microsoft.com/office/powerpoint/2010/main" val="2217256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2</a:t>
            </a:r>
            <a:endParaRPr lang="en-US" dirty="0"/>
          </a:p>
        </p:txBody>
      </p:sp>
      <p:sp>
        <p:nvSpPr>
          <p:cNvPr id="3" name="Content Placeholder 2"/>
          <p:cNvSpPr>
            <a:spLocks noGrp="1"/>
          </p:cNvSpPr>
          <p:nvPr>
            <p:ph idx="1"/>
          </p:nvPr>
        </p:nvSpPr>
        <p:spPr>
          <a:xfrm>
            <a:off x="838200" y="1825625"/>
            <a:ext cx="6972656" cy="4351338"/>
          </a:xfrm>
        </p:spPr>
        <p:txBody>
          <a:bodyPr/>
          <a:lstStyle/>
          <a:p>
            <a:pPr marL="0" lvl="0" indent="0">
              <a:buNone/>
            </a:pPr>
            <a:r>
              <a:rPr lang="en-US" dirty="0"/>
              <a:t>Do the following:</a:t>
            </a:r>
          </a:p>
          <a:p>
            <a:pPr marL="914400" lvl="1" indent="-457200">
              <a:buFont typeface="+mj-lt"/>
              <a:buAutoNum type="alphaLcPeriod"/>
            </a:pPr>
            <a:r>
              <a:rPr lang="en-US" dirty="0"/>
              <a:t>Explain why every snow sport participant should be prepared to render first aid in the event of an accident.</a:t>
            </a:r>
          </a:p>
          <a:p>
            <a:pPr marL="914400" lvl="1" indent="-457200">
              <a:buFont typeface="+mj-lt"/>
              <a:buAutoNum type="alphaLcPeriod"/>
            </a:pPr>
            <a:r>
              <a:rPr lang="en-US" dirty="0">
                <a:solidFill>
                  <a:srgbClr val="C00000"/>
                </a:solidFill>
              </a:rPr>
              <a:t>Explain the procedure used to report an accident to the local ski patrol or local emergency personnel.</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296" y="1134158"/>
            <a:ext cx="3606800" cy="4965700"/>
          </a:xfrm>
          <a:prstGeom prst="rect">
            <a:avLst/>
          </a:prstGeom>
        </p:spPr>
      </p:pic>
    </p:spTree>
    <p:extLst>
      <p:ext uri="{BB962C8B-B14F-4D97-AF65-F5344CB8AC3E}">
        <p14:creationId xmlns:p14="http://schemas.microsoft.com/office/powerpoint/2010/main" val="3373540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31830"/>
          </a:xfrm>
        </p:spPr>
        <p:txBody>
          <a:bodyPr/>
          <a:lstStyle/>
          <a:p>
            <a:r>
              <a:rPr lang="en-US" b="1" dirty="0" smtClean="0"/>
              <a:t>How to report an accident to the ski patrol</a:t>
            </a:r>
            <a:endParaRPr lang="en-US" b="1" dirty="0"/>
          </a:p>
        </p:txBody>
      </p:sp>
      <p:sp>
        <p:nvSpPr>
          <p:cNvPr id="3" name="Content Placeholder 2"/>
          <p:cNvSpPr>
            <a:spLocks noGrp="1"/>
          </p:cNvSpPr>
          <p:nvPr>
            <p:ph sz="half" idx="1"/>
          </p:nvPr>
        </p:nvSpPr>
        <p:spPr>
          <a:xfrm>
            <a:off x="838199" y="1296956"/>
            <a:ext cx="5366657" cy="4880007"/>
          </a:xfrm>
        </p:spPr>
        <p:txBody>
          <a:bodyPr>
            <a:normAutofit fontScale="85000" lnSpcReduction="20000"/>
          </a:bodyPr>
          <a:lstStyle/>
          <a:p>
            <a:pPr marL="514350" indent="-514350">
              <a:buFont typeface="+mj-lt"/>
              <a:buAutoNum type="arabicPeriod"/>
            </a:pPr>
            <a:r>
              <a:rPr lang="en-US" dirty="0" smtClean="0"/>
              <a:t>Use </a:t>
            </a:r>
            <a:r>
              <a:rPr lang="en-US" dirty="0"/>
              <a:t>a cell phone or ask for help from </a:t>
            </a:r>
            <a:r>
              <a:rPr lang="en-US" dirty="0" smtClean="0"/>
              <a:t>nearby skiers</a:t>
            </a:r>
            <a:r>
              <a:rPr lang="en-US" dirty="0"/>
              <a:t>. Cross ski poles.</a:t>
            </a:r>
          </a:p>
          <a:p>
            <a:pPr marL="514350" indent="-514350">
              <a:buFont typeface="+mj-lt"/>
              <a:buAutoNum type="arabicPeriod"/>
            </a:pPr>
            <a:r>
              <a:rPr lang="en-US" dirty="0" smtClean="0"/>
              <a:t>Nature </a:t>
            </a:r>
            <a:r>
              <a:rPr lang="en-US" dirty="0"/>
              <a:t>of the emergency</a:t>
            </a:r>
          </a:p>
          <a:p>
            <a:pPr marL="514350" indent="-514350">
              <a:buFont typeface="+mj-lt"/>
              <a:buAutoNum type="arabicPeriod"/>
            </a:pPr>
            <a:r>
              <a:rPr lang="en-US" dirty="0" smtClean="0"/>
              <a:t>Location </a:t>
            </a:r>
            <a:r>
              <a:rPr lang="en-US" dirty="0"/>
              <a:t>of the emergency</a:t>
            </a:r>
          </a:p>
          <a:p>
            <a:pPr marL="514350" indent="-514350">
              <a:buFont typeface="+mj-lt"/>
              <a:buAutoNum type="arabicPeriod"/>
            </a:pPr>
            <a:r>
              <a:rPr lang="en-US" dirty="0" smtClean="0"/>
              <a:t>If </a:t>
            </a:r>
            <a:r>
              <a:rPr lang="en-US" dirty="0"/>
              <a:t>calling from a phone, phone number </a:t>
            </a:r>
            <a:r>
              <a:rPr lang="en-US" dirty="0" smtClean="0"/>
              <a:t>where you </a:t>
            </a:r>
            <a:r>
              <a:rPr lang="en-US" dirty="0"/>
              <a:t>are calling from</a:t>
            </a:r>
          </a:p>
          <a:p>
            <a:pPr marL="514350" indent="-514350">
              <a:buFont typeface="+mj-lt"/>
              <a:buAutoNum type="arabicPeriod"/>
            </a:pPr>
            <a:r>
              <a:rPr lang="en-US" dirty="0" smtClean="0"/>
              <a:t>Remain </a:t>
            </a:r>
            <a:r>
              <a:rPr lang="en-US" dirty="0"/>
              <a:t>calm, speak clearly and answer </a:t>
            </a:r>
            <a:r>
              <a:rPr lang="en-US" dirty="0" smtClean="0"/>
              <a:t>all questions</a:t>
            </a:r>
          </a:p>
          <a:p>
            <a:pPr marL="514350" indent="-514350">
              <a:buFont typeface="+mj-lt"/>
              <a:buAutoNum type="arabicPeriod"/>
            </a:pPr>
            <a:r>
              <a:rPr lang="en-US" dirty="0"/>
              <a:t>After reporting the accident, it is essential to stay with the injured person until help arrives, unless instructed otherwise by the ski patrol or emergency personnel. This ensures that the injured person receives the necessary care and support during the waiting period.</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5360"/>
          <a:stretch/>
        </p:blipFill>
        <p:spPr>
          <a:xfrm>
            <a:off x="6517433" y="1377373"/>
            <a:ext cx="4940559" cy="3294888"/>
          </a:xfrm>
        </p:spPr>
      </p:pic>
    </p:spTree>
    <p:extLst>
      <p:ext uri="{BB962C8B-B14F-4D97-AF65-F5344CB8AC3E}">
        <p14:creationId xmlns:p14="http://schemas.microsoft.com/office/powerpoint/2010/main" val="15077972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3</a:t>
            </a:r>
            <a:endParaRPr lang="en-US" dirty="0"/>
          </a:p>
        </p:txBody>
      </p:sp>
      <p:sp>
        <p:nvSpPr>
          <p:cNvPr id="3" name="Content Placeholder 2"/>
          <p:cNvSpPr>
            <a:spLocks noGrp="1"/>
          </p:cNvSpPr>
          <p:nvPr>
            <p:ph idx="1"/>
          </p:nvPr>
        </p:nvSpPr>
        <p:spPr>
          <a:xfrm>
            <a:off x="838200" y="1825625"/>
            <a:ext cx="5750607" cy="4351338"/>
          </a:xfrm>
        </p:spPr>
        <p:txBody>
          <a:bodyPr/>
          <a:lstStyle/>
          <a:p>
            <a:pPr marL="0" lvl="0" indent="0">
              <a:buNone/>
            </a:pPr>
            <a:r>
              <a:rPr lang="en-US" dirty="0"/>
              <a:t>Explain the international trail-marking system.</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021" y="1323273"/>
            <a:ext cx="5266944" cy="4416552"/>
          </a:xfrm>
          <a:prstGeom prst="rect">
            <a:avLst/>
          </a:prstGeom>
        </p:spPr>
      </p:pic>
    </p:spTree>
    <p:extLst>
      <p:ext uri="{BB962C8B-B14F-4D97-AF65-F5344CB8AC3E}">
        <p14:creationId xmlns:p14="http://schemas.microsoft.com/office/powerpoint/2010/main" val="3203797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87814"/>
          </a:xfrm>
        </p:spPr>
        <p:txBody>
          <a:bodyPr/>
          <a:lstStyle/>
          <a:p>
            <a:r>
              <a:rPr lang="en-US" b="1" dirty="0" smtClean="0"/>
              <a:t>Trail Marking System</a:t>
            </a:r>
            <a:endParaRPr lang="en-US" b="1" dirty="0"/>
          </a:p>
        </p:txBody>
      </p:sp>
      <p:sp>
        <p:nvSpPr>
          <p:cNvPr id="3" name="Content Placeholder 2"/>
          <p:cNvSpPr>
            <a:spLocks noGrp="1"/>
          </p:cNvSpPr>
          <p:nvPr>
            <p:ph sz="half" idx="1"/>
          </p:nvPr>
        </p:nvSpPr>
        <p:spPr>
          <a:xfrm>
            <a:off x="838199" y="1490081"/>
            <a:ext cx="7008846" cy="4686882"/>
          </a:xfrm>
        </p:spPr>
        <p:txBody>
          <a:bodyPr>
            <a:normAutofit/>
          </a:bodyPr>
          <a:lstStyle/>
          <a:p>
            <a:r>
              <a:rPr lang="en-US" dirty="0" smtClean="0"/>
              <a:t>Green </a:t>
            </a:r>
            <a:r>
              <a:rPr lang="en-US" dirty="0"/>
              <a:t>Circle = easiest</a:t>
            </a:r>
          </a:p>
          <a:p>
            <a:r>
              <a:rPr lang="en-US" dirty="0" smtClean="0"/>
              <a:t>Blue </a:t>
            </a:r>
            <a:r>
              <a:rPr lang="en-US" dirty="0"/>
              <a:t>Square = intermediate</a:t>
            </a:r>
          </a:p>
          <a:p>
            <a:r>
              <a:rPr lang="en-US" dirty="0" smtClean="0"/>
              <a:t>Black </a:t>
            </a:r>
            <a:r>
              <a:rPr lang="en-US" dirty="0"/>
              <a:t>Diamond = expert</a:t>
            </a:r>
          </a:p>
          <a:p>
            <a:r>
              <a:rPr lang="en-US" dirty="0" smtClean="0"/>
              <a:t>Double </a:t>
            </a:r>
            <a:r>
              <a:rPr lang="en-US" dirty="0"/>
              <a:t>Black Diamond = most difficult </a:t>
            </a:r>
            <a:r>
              <a:rPr lang="en-US" dirty="0" smtClean="0"/>
              <a:t>of all.</a:t>
            </a:r>
          </a:p>
          <a:p>
            <a:r>
              <a:rPr lang="en-US" i="1" dirty="0" smtClean="0"/>
              <a:t>The </a:t>
            </a:r>
            <a:r>
              <a:rPr lang="en-US" i="1" dirty="0"/>
              <a:t>catch is, the difficulty ratings </a:t>
            </a:r>
            <a:r>
              <a:rPr lang="en-US" i="1" dirty="0" smtClean="0"/>
              <a:t>are only </a:t>
            </a:r>
            <a:r>
              <a:rPr lang="en-US" i="1" dirty="0"/>
              <a:t>meant in comparison to </a:t>
            </a:r>
            <a:r>
              <a:rPr lang="en-US" i="1" dirty="0" smtClean="0"/>
              <a:t>other trails </a:t>
            </a:r>
            <a:r>
              <a:rPr lang="en-US" i="1" dirty="0"/>
              <a:t>AT THE SAME RESORT. So a </a:t>
            </a:r>
            <a:r>
              <a:rPr lang="en-US" i="1" dirty="0" smtClean="0"/>
              <a:t>blue square </a:t>
            </a:r>
            <a:r>
              <a:rPr lang="en-US" i="1" dirty="0"/>
              <a:t>in the </a:t>
            </a:r>
            <a:r>
              <a:rPr lang="en-US" i="1" dirty="0" smtClean="0"/>
              <a:t>Midwest </a:t>
            </a:r>
            <a:r>
              <a:rPr lang="en-US" i="1" dirty="0"/>
              <a:t>could </a:t>
            </a:r>
            <a:r>
              <a:rPr lang="en-US" i="1" dirty="0" smtClean="0"/>
              <a:t>possibly be </a:t>
            </a:r>
            <a:r>
              <a:rPr lang="en-US" i="1" dirty="0"/>
              <a:t>easier than a green circle in </a:t>
            </a:r>
            <a:r>
              <a:rPr lang="en-US" i="1" dirty="0" smtClean="0"/>
              <a:t>the Rockies.</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847045" y="784389"/>
            <a:ext cx="4018371" cy="5317930"/>
          </a:xfrm>
        </p:spPr>
      </p:pic>
    </p:spTree>
    <p:extLst>
      <p:ext uri="{BB962C8B-B14F-4D97-AF65-F5344CB8AC3E}">
        <p14:creationId xmlns:p14="http://schemas.microsoft.com/office/powerpoint/2010/main" val="1218489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4</a:t>
            </a:r>
            <a:endParaRPr lang="en-US" dirty="0"/>
          </a:p>
        </p:txBody>
      </p:sp>
      <p:sp>
        <p:nvSpPr>
          <p:cNvPr id="3" name="Content Placeholder 2"/>
          <p:cNvSpPr>
            <a:spLocks noGrp="1"/>
          </p:cNvSpPr>
          <p:nvPr>
            <p:ph idx="1"/>
          </p:nvPr>
        </p:nvSpPr>
        <p:spPr>
          <a:xfrm>
            <a:off x="838199" y="1825625"/>
            <a:ext cx="7254667" cy="4351338"/>
          </a:xfrm>
        </p:spPr>
        <p:txBody>
          <a:bodyPr/>
          <a:lstStyle/>
          <a:p>
            <a:pPr marL="0" lvl="0" indent="0">
              <a:buNone/>
            </a:pPr>
            <a:r>
              <a:rPr lang="en-US" dirty="0"/>
              <a:t>Discuss the importance of strength, endurance, and flexibility in snow sports. Demonstrate exercises and activities you can do to get fit for the option you choose in requirement 7.</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6" name="Picture 5"/>
          <p:cNvPicPr>
            <a:picLocks noChangeAspect="1"/>
          </p:cNvPicPr>
          <p:nvPr/>
        </p:nvPicPr>
        <p:blipFill>
          <a:blip r:embed="rId3"/>
          <a:stretch>
            <a:fillRect/>
          </a:stretch>
        </p:blipFill>
        <p:spPr>
          <a:xfrm>
            <a:off x="8400515" y="1690688"/>
            <a:ext cx="3059394" cy="3438943"/>
          </a:xfrm>
          <a:prstGeom prst="rect">
            <a:avLst/>
          </a:prstGeom>
        </p:spPr>
      </p:pic>
    </p:spTree>
    <p:extLst>
      <p:ext uri="{BB962C8B-B14F-4D97-AF65-F5344CB8AC3E}">
        <p14:creationId xmlns:p14="http://schemas.microsoft.com/office/powerpoint/2010/main" val="1943815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65126"/>
            <a:ext cx="10515600" cy="838524"/>
          </a:xfrm>
        </p:spPr>
        <p:txBody>
          <a:bodyPr/>
          <a:lstStyle/>
          <a:p>
            <a:r>
              <a:rPr lang="en-US" b="1" dirty="0" smtClean="0"/>
              <a:t>Strength, Endurance, Flexibility</a:t>
            </a:r>
            <a:endParaRPr lang="en-US" b="1" dirty="0"/>
          </a:p>
        </p:txBody>
      </p:sp>
      <p:sp>
        <p:nvSpPr>
          <p:cNvPr id="3" name="Content Placeholder 2"/>
          <p:cNvSpPr>
            <a:spLocks noGrp="1"/>
          </p:cNvSpPr>
          <p:nvPr>
            <p:ph idx="1"/>
          </p:nvPr>
        </p:nvSpPr>
        <p:spPr>
          <a:xfrm>
            <a:off x="838200" y="1203650"/>
            <a:ext cx="10515600" cy="4973313"/>
          </a:xfrm>
        </p:spPr>
        <p:txBody>
          <a:bodyPr>
            <a:normAutofit lnSpcReduction="10000"/>
          </a:bodyPr>
          <a:lstStyle/>
          <a:p>
            <a:pPr marL="514350" indent="-514350">
              <a:buFont typeface="+mj-lt"/>
              <a:buAutoNum type="arabicPeriod"/>
            </a:pPr>
            <a:r>
              <a:rPr lang="en-US" dirty="0" smtClean="0"/>
              <a:t>What </a:t>
            </a:r>
            <a:r>
              <a:rPr lang="en-US" dirty="0"/>
              <a:t>makes skiing such a great exercise is that </a:t>
            </a:r>
            <a:r>
              <a:rPr lang="en-US" dirty="0" smtClean="0"/>
              <a:t>is uses </a:t>
            </a:r>
            <a:r>
              <a:rPr lang="en-US" dirty="0"/>
              <a:t>all of your muscle groups. </a:t>
            </a:r>
            <a:endParaRPr lang="en-US" dirty="0" smtClean="0"/>
          </a:p>
          <a:p>
            <a:pPr marL="514350" indent="-514350">
              <a:buFont typeface="+mj-lt"/>
              <a:buAutoNum type="arabicPeriod"/>
            </a:pPr>
            <a:r>
              <a:rPr lang="en-US" dirty="0" smtClean="0"/>
              <a:t>Some muscles </a:t>
            </a:r>
            <a:r>
              <a:rPr lang="en-US" dirty="0"/>
              <a:t>are used more than </a:t>
            </a:r>
            <a:r>
              <a:rPr lang="en-US" dirty="0" smtClean="0"/>
              <a:t>others and those </a:t>
            </a:r>
            <a:r>
              <a:rPr lang="en-US" dirty="0"/>
              <a:t>are </a:t>
            </a:r>
            <a:r>
              <a:rPr lang="en-US" dirty="0" smtClean="0"/>
              <a:t>the ones </a:t>
            </a:r>
            <a:r>
              <a:rPr lang="en-US" dirty="0"/>
              <a:t>you want to concentrate on when it comes </a:t>
            </a:r>
            <a:r>
              <a:rPr lang="en-US" dirty="0" smtClean="0"/>
              <a:t>to your </a:t>
            </a:r>
            <a:r>
              <a:rPr lang="en-US" dirty="0"/>
              <a:t>strength workouts</a:t>
            </a:r>
            <a:r>
              <a:rPr lang="en-US" dirty="0" smtClean="0"/>
              <a:t>.</a:t>
            </a:r>
            <a:endParaRPr lang="en-US" dirty="0"/>
          </a:p>
          <a:p>
            <a:pPr marL="514350" indent="-514350">
              <a:buFont typeface="+mj-lt"/>
              <a:buAutoNum type="arabicPeriod"/>
            </a:pPr>
            <a:r>
              <a:rPr lang="en-US" dirty="0" smtClean="0"/>
              <a:t>Most </a:t>
            </a:r>
            <a:r>
              <a:rPr lang="en-US" dirty="0"/>
              <a:t>of us hit the slopes and plan on skiing all </a:t>
            </a:r>
            <a:r>
              <a:rPr lang="en-US" dirty="0" smtClean="0"/>
              <a:t>day, even </a:t>
            </a:r>
            <a:r>
              <a:rPr lang="en-US" dirty="0"/>
              <a:t>if it's been months or years since we last </a:t>
            </a:r>
            <a:r>
              <a:rPr lang="en-US" dirty="0" smtClean="0"/>
              <a:t>skied. Without proper </a:t>
            </a:r>
            <a:r>
              <a:rPr lang="en-US" dirty="0"/>
              <a:t>endurance, by afternoon, you're </a:t>
            </a:r>
            <a:r>
              <a:rPr lang="en-US" dirty="0" smtClean="0"/>
              <a:t>so tired </a:t>
            </a:r>
            <a:r>
              <a:rPr lang="en-US" dirty="0"/>
              <a:t>that your legs feel like jello, a prime time </a:t>
            </a:r>
            <a:r>
              <a:rPr lang="en-US" dirty="0" smtClean="0"/>
              <a:t>for injuries </a:t>
            </a:r>
            <a:r>
              <a:rPr lang="en-US" dirty="0"/>
              <a:t>and accidents </a:t>
            </a:r>
            <a:r>
              <a:rPr lang="en-US" dirty="0" smtClean="0"/>
              <a:t>to happen</a:t>
            </a:r>
            <a:r>
              <a:rPr lang="en-US" dirty="0"/>
              <a:t>.</a:t>
            </a:r>
          </a:p>
          <a:p>
            <a:pPr marL="514350" indent="-514350">
              <a:buFont typeface="+mj-lt"/>
              <a:buAutoNum type="arabicPeriod"/>
            </a:pPr>
            <a:r>
              <a:rPr lang="en-US" dirty="0" smtClean="0"/>
              <a:t>Flexibility </a:t>
            </a:r>
            <a:r>
              <a:rPr lang="en-US" dirty="0"/>
              <a:t>is important to avoid injuries when you </a:t>
            </a:r>
            <a:r>
              <a:rPr lang="en-US" dirty="0" smtClean="0"/>
              <a:t>are skiing</a:t>
            </a:r>
            <a:r>
              <a:rPr lang="en-US" dirty="0"/>
              <a:t>. It is important to do some stretching </a:t>
            </a:r>
            <a:r>
              <a:rPr lang="en-US" dirty="0" smtClean="0"/>
              <a:t>before and </a:t>
            </a:r>
            <a:r>
              <a:rPr lang="en-US" dirty="0"/>
              <a:t>after each day of </a:t>
            </a:r>
            <a:r>
              <a:rPr lang="en-US" dirty="0" smtClean="0"/>
              <a:t>skiing to improve flexibility.</a:t>
            </a:r>
            <a:endParaRPr lang="en-US" dirty="0"/>
          </a:p>
        </p:txBody>
      </p:sp>
    </p:spTree>
    <p:extLst>
      <p:ext uri="{BB962C8B-B14F-4D97-AF65-F5344CB8AC3E}">
        <p14:creationId xmlns:p14="http://schemas.microsoft.com/office/powerpoint/2010/main" val="473293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Skiing Exercises</a:t>
            </a:r>
            <a:endParaRPr lang="en-US" dirty="0"/>
          </a:p>
        </p:txBody>
      </p:sp>
      <p:sp>
        <p:nvSpPr>
          <p:cNvPr id="3" name="Content Placeholder 2"/>
          <p:cNvSpPr>
            <a:spLocks noGrp="1"/>
          </p:cNvSpPr>
          <p:nvPr>
            <p:ph idx="1"/>
          </p:nvPr>
        </p:nvSpPr>
        <p:spPr/>
        <p:txBody>
          <a:bodyPr>
            <a:normAutofit/>
          </a:bodyPr>
          <a:lstStyle/>
          <a:p>
            <a:r>
              <a:rPr lang="en-US" dirty="0" smtClean="0"/>
              <a:t>Endurance exercises:</a:t>
            </a:r>
            <a:endParaRPr lang="en-US" dirty="0"/>
          </a:p>
          <a:p>
            <a:pPr lvl="1"/>
            <a:r>
              <a:rPr lang="en-US" dirty="0" smtClean="0"/>
              <a:t>For skiing include 3 </a:t>
            </a:r>
            <a:r>
              <a:rPr lang="en-US" dirty="0"/>
              <a:t>to 5 days each week of your favorite </a:t>
            </a:r>
            <a:r>
              <a:rPr lang="en-US" dirty="0" smtClean="0"/>
              <a:t>activity such as running</a:t>
            </a:r>
            <a:r>
              <a:rPr lang="en-US" dirty="0"/>
              <a:t>, the </a:t>
            </a:r>
            <a:r>
              <a:rPr lang="en-US" dirty="0" smtClean="0"/>
              <a:t>Stairmaster</a:t>
            </a:r>
            <a:r>
              <a:rPr lang="en-US" dirty="0"/>
              <a:t>, step aerobics, </a:t>
            </a:r>
            <a:r>
              <a:rPr lang="en-US" dirty="0" smtClean="0"/>
              <a:t>elliptical trainer, and/or </a:t>
            </a:r>
            <a:r>
              <a:rPr lang="en-US" dirty="0"/>
              <a:t>rollerblading</a:t>
            </a:r>
            <a:r>
              <a:rPr lang="en-US" dirty="0" smtClean="0"/>
              <a: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875" y="3307219"/>
            <a:ext cx="2009330" cy="267910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58" y="3307219"/>
            <a:ext cx="2174905" cy="2174905"/>
          </a:xfrm>
          <a:prstGeom prst="rect">
            <a:avLst/>
          </a:prstGeom>
        </p:spPr>
      </p:pic>
      <p:pic>
        <p:nvPicPr>
          <p:cNvPr id="9" name="Picture 8"/>
          <p:cNvPicPr>
            <a:picLocks noChangeAspect="1"/>
          </p:cNvPicPr>
          <p:nvPr/>
        </p:nvPicPr>
        <p:blipFill rotWithShape="1">
          <a:blip r:embed="rId4"/>
          <a:srcRect l="30088" r="13146"/>
          <a:stretch/>
        </p:blipFill>
        <p:spPr>
          <a:xfrm>
            <a:off x="7352277" y="3307219"/>
            <a:ext cx="2350094" cy="2174905"/>
          </a:xfrm>
          <a:prstGeom prst="rect">
            <a:avLst/>
          </a:prstGeom>
        </p:spPr>
      </p:pic>
      <p:pic>
        <p:nvPicPr>
          <p:cNvPr id="11" name="Picture 10"/>
          <p:cNvPicPr>
            <a:picLocks noChangeAspect="1"/>
          </p:cNvPicPr>
          <p:nvPr/>
        </p:nvPicPr>
        <p:blipFill rotWithShape="1">
          <a:blip r:embed="rId5"/>
          <a:srcRect l="10856"/>
          <a:stretch/>
        </p:blipFill>
        <p:spPr>
          <a:xfrm>
            <a:off x="4552717" y="3307219"/>
            <a:ext cx="2750048" cy="2174905"/>
          </a:xfrm>
          <a:prstGeom prst="rect">
            <a:avLst/>
          </a:prstGeom>
        </p:spPr>
      </p:pic>
      <p:pic>
        <p:nvPicPr>
          <p:cNvPr id="13" name="Picture 12"/>
          <p:cNvPicPr>
            <a:picLocks noChangeAspect="1"/>
          </p:cNvPicPr>
          <p:nvPr/>
        </p:nvPicPr>
        <p:blipFill rotWithShape="1">
          <a:blip r:embed="rId6"/>
          <a:srcRect l="10948" r="15370"/>
          <a:stretch/>
        </p:blipFill>
        <p:spPr>
          <a:xfrm>
            <a:off x="9751883" y="3307219"/>
            <a:ext cx="2187724" cy="2174905"/>
          </a:xfrm>
          <a:prstGeom prst="rect">
            <a:avLst/>
          </a:prstGeom>
        </p:spPr>
      </p:pic>
    </p:spTree>
    <p:extLst>
      <p:ext uri="{BB962C8B-B14F-4D97-AF65-F5344CB8AC3E}">
        <p14:creationId xmlns:p14="http://schemas.microsoft.com/office/powerpoint/2010/main" val="363430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Snow </a:t>
            </a:r>
            <a:r>
              <a:rPr lang="en-US" dirty="0" smtClean="0"/>
              <a:t>Sports Merit Badge – Downhill Option</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7538" y="1825625"/>
            <a:ext cx="6596924" cy="4351338"/>
          </a:xfrm>
        </p:spPr>
      </p:pic>
    </p:spTree>
    <p:extLst>
      <p:ext uri="{BB962C8B-B14F-4D97-AF65-F5344CB8AC3E}">
        <p14:creationId xmlns:p14="http://schemas.microsoft.com/office/powerpoint/2010/main" val="1254369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Skiing Exercises</a:t>
            </a:r>
            <a:endParaRPr lang="en-US" dirty="0"/>
          </a:p>
        </p:txBody>
      </p:sp>
      <p:sp>
        <p:nvSpPr>
          <p:cNvPr id="3" name="Content Placeholder 2"/>
          <p:cNvSpPr>
            <a:spLocks noGrp="1"/>
          </p:cNvSpPr>
          <p:nvPr>
            <p:ph idx="1"/>
          </p:nvPr>
        </p:nvSpPr>
        <p:spPr>
          <a:xfrm>
            <a:off x="838200" y="1137555"/>
            <a:ext cx="10515600" cy="3015701"/>
          </a:xfrm>
        </p:spPr>
        <p:txBody>
          <a:bodyPr>
            <a:normAutofit/>
          </a:bodyPr>
          <a:lstStyle/>
          <a:p>
            <a:r>
              <a:rPr lang="en-US" dirty="0" smtClean="0"/>
              <a:t>Strengthening exercises:</a:t>
            </a:r>
          </a:p>
          <a:p>
            <a:pPr lvl="1"/>
            <a:r>
              <a:rPr lang="en-US" dirty="0" smtClean="0"/>
              <a:t>Probably the most used muscles in skiing are the muscles </a:t>
            </a:r>
            <a:r>
              <a:rPr lang="en-US" dirty="0"/>
              <a:t>of the </a:t>
            </a:r>
            <a:r>
              <a:rPr lang="en-US" dirty="0" smtClean="0"/>
              <a:t>quadriceps, </a:t>
            </a:r>
            <a:r>
              <a:rPr lang="en-US" dirty="0"/>
              <a:t>hamstrings, and glutes. These muscles hold you in position </a:t>
            </a:r>
            <a:r>
              <a:rPr lang="en-US" dirty="0" smtClean="0"/>
              <a:t>as you </a:t>
            </a:r>
            <a:r>
              <a:rPr lang="en-US" dirty="0"/>
              <a:t>ski and they also provide protection for your knees. </a:t>
            </a:r>
            <a:r>
              <a:rPr lang="en-US" dirty="0" smtClean="0"/>
              <a:t>Great exercises </a:t>
            </a:r>
            <a:r>
              <a:rPr lang="en-US" dirty="0"/>
              <a:t>for </a:t>
            </a:r>
            <a:r>
              <a:rPr lang="en-US" dirty="0" smtClean="0"/>
              <a:t>these muscles include </a:t>
            </a:r>
            <a:r>
              <a:rPr lang="en-US" b="1" dirty="0" smtClean="0"/>
              <a:t>squats</a:t>
            </a:r>
            <a:r>
              <a:rPr lang="en-US" dirty="0" smtClean="0"/>
              <a:t> and </a:t>
            </a:r>
            <a:r>
              <a:rPr lang="en-US" b="1" dirty="0" smtClean="0"/>
              <a:t>lunges</a:t>
            </a:r>
            <a:r>
              <a:rPr lang="en-US" dirty="0" smtClean="0"/>
              <a:t>.</a:t>
            </a:r>
          </a:p>
          <a:p>
            <a:pPr lvl="1"/>
            <a:r>
              <a:rPr lang="en-US" dirty="0" smtClean="0"/>
              <a:t>Because </a:t>
            </a:r>
            <a:r>
              <a:rPr lang="en-US" dirty="0"/>
              <a:t>your knees are bent as you ski, your </a:t>
            </a:r>
            <a:r>
              <a:rPr lang="en-US" dirty="0" smtClean="0"/>
              <a:t>calves (specifically </a:t>
            </a:r>
            <a:r>
              <a:rPr lang="en-US" dirty="0"/>
              <a:t>the soleus) help you stay upright so you don't </a:t>
            </a:r>
            <a:r>
              <a:rPr lang="en-US" dirty="0" smtClean="0"/>
              <a:t>fall over. A great calf-strengthening exercise is </a:t>
            </a:r>
            <a:r>
              <a:rPr lang="en-US" dirty="0"/>
              <a:t>the classic </a:t>
            </a:r>
            <a:r>
              <a:rPr lang="en-US" b="1" dirty="0" smtClean="0"/>
              <a:t>calf raise</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511" y="4143161"/>
            <a:ext cx="3576955" cy="221771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995" y="4153256"/>
            <a:ext cx="2201972" cy="22019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251" y="4155479"/>
            <a:ext cx="3338976" cy="2213264"/>
          </a:xfrm>
          <a:prstGeom prst="rect">
            <a:avLst/>
          </a:prstGeom>
        </p:spPr>
      </p:pic>
      <p:sp>
        <p:nvSpPr>
          <p:cNvPr id="7" name="TextBox 6"/>
          <p:cNvSpPr txBox="1"/>
          <p:nvPr/>
        </p:nvSpPr>
        <p:spPr>
          <a:xfrm>
            <a:off x="1655995" y="6355228"/>
            <a:ext cx="2201972" cy="400110"/>
          </a:xfrm>
          <a:prstGeom prst="rect">
            <a:avLst/>
          </a:prstGeom>
          <a:noFill/>
        </p:spPr>
        <p:txBody>
          <a:bodyPr wrap="square" rtlCol="0">
            <a:spAutoFit/>
          </a:bodyPr>
          <a:lstStyle/>
          <a:p>
            <a:pPr algn="ctr"/>
            <a:r>
              <a:rPr lang="en-US" sz="2000" dirty="0" smtClean="0"/>
              <a:t>Squats</a:t>
            </a:r>
            <a:endParaRPr lang="en-US" sz="2000" dirty="0"/>
          </a:p>
        </p:txBody>
      </p:sp>
      <p:sp>
        <p:nvSpPr>
          <p:cNvPr id="8" name="TextBox 7"/>
          <p:cNvSpPr txBox="1"/>
          <p:nvPr/>
        </p:nvSpPr>
        <p:spPr>
          <a:xfrm>
            <a:off x="4036251" y="6366520"/>
            <a:ext cx="3338976" cy="400110"/>
          </a:xfrm>
          <a:prstGeom prst="rect">
            <a:avLst/>
          </a:prstGeom>
          <a:noFill/>
        </p:spPr>
        <p:txBody>
          <a:bodyPr wrap="square" rtlCol="0">
            <a:spAutoFit/>
          </a:bodyPr>
          <a:lstStyle/>
          <a:p>
            <a:pPr algn="ctr"/>
            <a:r>
              <a:rPr lang="en-US" sz="2000" dirty="0" smtClean="0"/>
              <a:t>Lunges</a:t>
            </a:r>
            <a:endParaRPr lang="en-US" sz="2000" dirty="0"/>
          </a:p>
        </p:txBody>
      </p:sp>
      <p:sp>
        <p:nvSpPr>
          <p:cNvPr id="9" name="TextBox 8"/>
          <p:cNvSpPr txBox="1"/>
          <p:nvPr/>
        </p:nvSpPr>
        <p:spPr>
          <a:xfrm>
            <a:off x="7553511" y="6355228"/>
            <a:ext cx="3576956" cy="400110"/>
          </a:xfrm>
          <a:prstGeom prst="rect">
            <a:avLst/>
          </a:prstGeom>
          <a:noFill/>
        </p:spPr>
        <p:txBody>
          <a:bodyPr wrap="square" rtlCol="0">
            <a:spAutoFit/>
          </a:bodyPr>
          <a:lstStyle/>
          <a:p>
            <a:pPr algn="ctr"/>
            <a:r>
              <a:rPr lang="en-US" sz="2000" dirty="0" smtClean="0"/>
              <a:t>Calf Raises</a:t>
            </a:r>
            <a:endParaRPr lang="en-US" sz="2000" dirty="0"/>
          </a:p>
        </p:txBody>
      </p:sp>
    </p:spTree>
    <p:extLst>
      <p:ext uri="{BB962C8B-B14F-4D97-AF65-F5344CB8AC3E}">
        <p14:creationId xmlns:p14="http://schemas.microsoft.com/office/powerpoint/2010/main" val="2649981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lstStyle/>
          <a:p>
            <a:r>
              <a:rPr lang="en-US" dirty="0" smtClean="0"/>
              <a:t>Stretching and Flexibility</a:t>
            </a:r>
            <a:endParaRPr lang="en-US" dirty="0"/>
          </a:p>
        </p:txBody>
      </p:sp>
      <p:sp>
        <p:nvSpPr>
          <p:cNvPr id="4" name="Content Placeholder 3"/>
          <p:cNvSpPr>
            <a:spLocks noGrp="1"/>
          </p:cNvSpPr>
          <p:nvPr>
            <p:ph idx="1"/>
          </p:nvPr>
        </p:nvSpPr>
        <p:spPr>
          <a:xfrm>
            <a:off x="838200" y="1325563"/>
            <a:ext cx="10515600" cy="5280336"/>
          </a:xfrm>
        </p:spPr>
        <p:txBody>
          <a:bodyPr>
            <a:normAutofit fontScale="70000" lnSpcReduction="20000"/>
          </a:bodyPr>
          <a:lstStyle/>
          <a:p>
            <a:r>
              <a:rPr lang="en-US" dirty="0" smtClean="0"/>
              <a:t>Stretching </a:t>
            </a:r>
            <a:r>
              <a:rPr lang="en-US" dirty="0"/>
              <a:t>can help improve </a:t>
            </a:r>
            <a:r>
              <a:rPr lang="en-US" dirty="0" smtClean="0"/>
              <a:t>flexibility and the </a:t>
            </a:r>
            <a:r>
              <a:rPr lang="en-US" dirty="0"/>
              <a:t>range of motion of your joints.</a:t>
            </a:r>
          </a:p>
          <a:p>
            <a:r>
              <a:rPr lang="en-US" dirty="0"/>
              <a:t>Better flexibility </a:t>
            </a:r>
            <a:r>
              <a:rPr lang="en-US" dirty="0" smtClean="0"/>
              <a:t>can:</a:t>
            </a:r>
            <a:endParaRPr lang="en-US" dirty="0"/>
          </a:p>
          <a:p>
            <a:pPr lvl="1">
              <a:buFont typeface="Courier New" panose="02070309020205020404" pitchFamily="49" charset="0"/>
              <a:buChar char="o"/>
            </a:pPr>
            <a:r>
              <a:rPr lang="en-US" dirty="0"/>
              <a:t>Improve your performance in physical activities</a:t>
            </a:r>
          </a:p>
          <a:p>
            <a:pPr lvl="1">
              <a:buFont typeface="Courier New" panose="02070309020205020404" pitchFamily="49" charset="0"/>
              <a:buChar char="o"/>
            </a:pPr>
            <a:r>
              <a:rPr lang="en-US" dirty="0"/>
              <a:t>Decrease your risk of injuries</a:t>
            </a:r>
          </a:p>
          <a:p>
            <a:pPr lvl="1">
              <a:buFont typeface="Courier New" panose="02070309020205020404" pitchFamily="49" charset="0"/>
              <a:buChar char="o"/>
            </a:pPr>
            <a:r>
              <a:rPr lang="en-US" dirty="0"/>
              <a:t>Help your joints move through their full range of motion</a:t>
            </a:r>
          </a:p>
          <a:p>
            <a:pPr lvl="1">
              <a:buFont typeface="Courier New" panose="02070309020205020404" pitchFamily="49" charset="0"/>
              <a:buChar char="o"/>
            </a:pPr>
            <a:r>
              <a:rPr lang="en-US" dirty="0"/>
              <a:t>Increase muscle blood flow</a:t>
            </a:r>
          </a:p>
          <a:p>
            <a:pPr lvl="1">
              <a:buFont typeface="Courier New" panose="02070309020205020404" pitchFamily="49" charset="0"/>
              <a:buChar char="o"/>
            </a:pPr>
            <a:r>
              <a:rPr lang="en-US" dirty="0"/>
              <a:t>Enable your muscles to work most effectively</a:t>
            </a:r>
          </a:p>
          <a:p>
            <a:pPr lvl="1">
              <a:buFont typeface="Courier New" panose="02070309020205020404" pitchFamily="49" charset="0"/>
              <a:buChar char="o"/>
            </a:pPr>
            <a:r>
              <a:rPr lang="en-US" dirty="0"/>
              <a:t>Improve your ability to do daily </a:t>
            </a:r>
            <a:r>
              <a:rPr lang="en-US" dirty="0" smtClean="0"/>
              <a:t>activities</a:t>
            </a:r>
          </a:p>
          <a:p>
            <a:r>
              <a:rPr lang="en-US" dirty="0"/>
              <a:t>Before stretching, warm up with light walking, jogging or biking at low intensity for 5 to 10 minutes. Even better, stretch after your workout when your muscles are warm</a:t>
            </a:r>
            <a:r>
              <a:rPr lang="en-US" dirty="0" smtClean="0"/>
              <a:t>.</a:t>
            </a:r>
          </a:p>
          <a:p>
            <a:r>
              <a:rPr lang="en-US" dirty="0"/>
              <a:t>Concentrate your stretches on major muscle groups such as your calves, thighs, hips, lower back, neck and shoulders. Make sure that you stretch both sides.</a:t>
            </a:r>
          </a:p>
          <a:p>
            <a:r>
              <a:rPr lang="en-US" dirty="0"/>
              <a:t>Stretch in a smooth movement, without bouncing. Bouncing as you stretch can injure your muscle and actually contribute to </a:t>
            </a:r>
            <a:r>
              <a:rPr lang="en-US" dirty="0" smtClean="0"/>
              <a:t>muscle </a:t>
            </a:r>
            <a:r>
              <a:rPr lang="en-US" dirty="0"/>
              <a:t>tightness</a:t>
            </a:r>
            <a:r>
              <a:rPr lang="en-US" dirty="0" smtClean="0"/>
              <a:t>.</a:t>
            </a:r>
          </a:p>
          <a:p>
            <a:r>
              <a:rPr lang="en-US" dirty="0"/>
              <a:t>Breathe normally and hold each stretch for about 30 seconds; in problem areas, you may need to hold for around 60 seconds</a:t>
            </a:r>
            <a:r>
              <a:rPr lang="en-US" dirty="0" smtClean="0"/>
              <a:t>.</a:t>
            </a:r>
          </a:p>
          <a:p>
            <a:r>
              <a:rPr lang="en-US" dirty="0"/>
              <a:t>Expect to feel tension while you're stretching, not pain. </a:t>
            </a:r>
            <a:endParaRPr lang="en-US" dirty="0" smtClean="0"/>
          </a:p>
          <a:p>
            <a:r>
              <a:rPr lang="en-US" dirty="0" smtClean="0"/>
              <a:t>You </a:t>
            </a:r>
            <a:r>
              <a:rPr lang="en-US" dirty="0"/>
              <a:t>can achieve the most benefits by stretching regularly, at least two to three times a week. </a:t>
            </a:r>
          </a:p>
        </p:txBody>
      </p:sp>
    </p:spTree>
    <p:extLst>
      <p:ext uri="{BB962C8B-B14F-4D97-AF65-F5344CB8AC3E}">
        <p14:creationId xmlns:p14="http://schemas.microsoft.com/office/powerpoint/2010/main" val="1121977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Stretching for Flexibility</a:t>
            </a:r>
            <a:endParaRPr lang="en-US" dirty="0"/>
          </a:p>
        </p:txBody>
      </p:sp>
      <p:pic>
        <p:nvPicPr>
          <p:cNvPr id="6" name="Content Placeholder 5"/>
          <p:cNvPicPr>
            <a:picLocks noGrp="1" noChangeAspect="1"/>
          </p:cNvPicPr>
          <p:nvPr>
            <p:ph idx="1"/>
          </p:nvPr>
        </p:nvPicPr>
        <p:blipFill>
          <a:blip r:embed="rId2"/>
          <a:stretch>
            <a:fillRect/>
          </a:stretch>
        </p:blipFill>
        <p:spPr>
          <a:xfrm>
            <a:off x="2498220" y="1690688"/>
            <a:ext cx="7195560" cy="4749070"/>
          </a:xfrm>
          <a:prstGeom prst="rect">
            <a:avLst/>
          </a:prstGeom>
        </p:spPr>
      </p:pic>
    </p:spTree>
    <p:extLst>
      <p:ext uri="{BB962C8B-B14F-4D97-AF65-F5344CB8AC3E}">
        <p14:creationId xmlns:p14="http://schemas.microsoft.com/office/powerpoint/2010/main" val="3822195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5</a:t>
            </a:r>
            <a:endParaRPr lang="en-US" dirty="0"/>
          </a:p>
        </p:txBody>
      </p:sp>
      <p:sp>
        <p:nvSpPr>
          <p:cNvPr id="3" name="Content Placeholder 2"/>
          <p:cNvSpPr>
            <a:spLocks noGrp="1"/>
          </p:cNvSpPr>
          <p:nvPr>
            <p:ph idx="1"/>
          </p:nvPr>
        </p:nvSpPr>
        <p:spPr/>
        <p:txBody>
          <a:bodyPr/>
          <a:lstStyle/>
          <a:p>
            <a:pPr marL="0" lvl="0" indent="0">
              <a:buNone/>
            </a:pPr>
            <a:r>
              <a:rPr lang="en-US" dirty="0"/>
              <a:t>Present yourself properly clothed and equipped for the option you choose in requirement 7. Discuss how the clothing you have chosen will help keep you warm and protected.</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6" name="Picture 5"/>
          <p:cNvPicPr>
            <a:picLocks noChangeAspect="1"/>
          </p:cNvPicPr>
          <p:nvPr/>
        </p:nvPicPr>
        <p:blipFill>
          <a:blip r:embed="rId3"/>
          <a:stretch>
            <a:fillRect/>
          </a:stretch>
        </p:blipFill>
        <p:spPr>
          <a:xfrm>
            <a:off x="3874805" y="3362977"/>
            <a:ext cx="4841336" cy="3025835"/>
          </a:xfrm>
          <a:prstGeom prst="rect">
            <a:avLst/>
          </a:prstGeom>
        </p:spPr>
      </p:pic>
    </p:spTree>
    <p:extLst>
      <p:ext uri="{BB962C8B-B14F-4D97-AF65-F5344CB8AC3E}">
        <p14:creationId xmlns:p14="http://schemas.microsoft.com/office/powerpoint/2010/main" val="9009952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059199"/>
          </a:xfrm>
        </p:spPr>
        <p:txBody>
          <a:bodyPr/>
          <a:lstStyle/>
          <a:p>
            <a:r>
              <a:rPr lang="en-US" dirty="0" smtClean="0"/>
              <a:t>Clothing and Equipment – Downhill Skiing</a:t>
            </a:r>
            <a:endParaRPr lang="en-US" dirty="0"/>
          </a:p>
        </p:txBody>
      </p:sp>
      <p:sp>
        <p:nvSpPr>
          <p:cNvPr id="3" name="Content Placeholder 2"/>
          <p:cNvSpPr>
            <a:spLocks noGrp="1"/>
          </p:cNvSpPr>
          <p:nvPr>
            <p:ph idx="1"/>
          </p:nvPr>
        </p:nvSpPr>
        <p:spPr>
          <a:xfrm>
            <a:off x="838200" y="1059199"/>
            <a:ext cx="6716282" cy="5798801"/>
          </a:xfrm>
        </p:spPr>
        <p:txBody>
          <a:bodyPr>
            <a:normAutofit fontScale="70000" lnSpcReduction="20000"/>
          </a:bodyPr>
          <a:lstStyle/>
          <a:p>
            <a:pPr marL="0" indent="0">
              <a:buNone/>
            </a:pPr>
            <a:r>
              <a:rPr lang="en-US" b="1" dirty="0" smtClean="0"/>
              <a:t>Having </a:t>
            </a:r>
            <a:r>
              <a:rPr lang="en-US" b="1" dirty="0"/>
              <a:t>the proper clothing is essential for having a blast in the snow.</a:t>
            </a:r>
          </a:p>
          <a:p>
            <a:pPr marL="514350" indent="-514350">
              <a:buFont typeface="+mj-lt"/>
              <a:buAutoNum type="arabicPeriod"/>
            </a:pPr>
            <a:r>
              <a:rPr lang="en-US" b="1" dirty="0" smtClean="0"/>
              <a:t>Base </a:t>
            </a:r>
            <a:r>
              <a:rPr lang="en-US" b="1" dirty="0"/>
              <a:t>Layer: </a:t>
            </a:r>
            <a:r>
              <a:rPr lang="en-US" dirty="0"/>
              <a:t>Wear a synthetic layer, long sleeves or short sleeves, </a:t>
            </a:r>
            <a:r>
              <a:rPr lang="en-US" dirty="0" smtClean="0"/>
              <a:t>both works</a:t>
            </a:r>
            <a:r>
              <a:rPr lang="en-US" dirty="0"/>
              <a:t>. This is to keep you dry and when you sweat, it won’t stay in </a:t>
            </a:r>
            <a:r>
              <a:rPr lang="en-US" dirty="0" smtClean="0"/>
              <a:t>and make </a:t>
            </a:r>
            <a:r>
              <a:rPr lang="en-US" dirty="0"/>
              <a:t>you cold, wet</a:t>
            </a:r>
          </a:p>
          <a:p>
            <a:pPr marL="514350" indent="-514350">
              <a:buFont typeface="+mj-lt"/>
              <a:buAutoNum type="arabicPeriod"/>
            </a:pPr>
            <a:r>
              <a:rPr lang="en-US" b="1" dirty="0" smtClean="0"/>
              <a:t>Mid </a:t>
            </a:r>
            <a:r>
              <a:rPr lang="en-US" b="1" dirty="0"/>
              <a:t>Layer: </a:t>
            </a:r>
            <a:r>
              <a:rPr lang="en-US" dirty="0"/>
              <a:t>Wear a fleece jacket. This will preserve </a:t>
            </a:r>
            <a:r>
              <a:rPr lang="en-US" dirty="0" smtClean="0"/>
              <a:t>body heat </a:t>
            </a:r>
            <a:r>
              <a:rPr lang="en-US" dirty="0"/>
              <a:t>and keep </a:t>
            </a:r>
            <a:r>
              <a:rPr lang="en-US" dirty="0" smtClean="0"/>
              <a:t>you warm</a:t>
            </a:r>
            <a:r>
              <a:rPr lang="en-US" dirty="0"/>
              <a:t>.</a:t>
            </a:r>
          </a:p>
          <a:p>
            <a:pPr marL="514350" indent="-514350">
              <a:buFont typeface="+mj-lt"/>
              <a:buAutoNum type="arabicPeriod"/>
            </a:pPr>
            <a:r>
              <a:rPr lang="en-US" b="1" dirty="0" smtClean="0"/>
              <a:t>Outer Layer: </a:t>
            </a:r>
            <a:r>
              <a:rPr lang="en-US" dirty="0"/>
              <a:t>Wear a snow </a:t>
            </a:r>
            <a:r>
              <a:rPr lang="en-US" dirty="0" smtClean="0"/>
              <a:t>jacket and ski pants. </a:t>
            </a:r>
            <a:r>
              <a:rPr lang="en-US" dirty="0"/>
              <a:t>This will keep you warm and </a:t>
            </a:r>
            <a:r>
              <a:rPr lang="en-US" dirty="0" smtClean="0"/>
              <a:t>dry </a:t>
            </a:r>
          </a:p>
          <a:p>
            <a:pPr marL="514350" indent="-514350">
              <a:buFont typeface="+mj-lt"/>
              <a:buAutoNum type="arabicPeriod"/>
            </a:pPr>
            <a:r>
              <a:rPr lang="en-US" b="1" dirty="0" smtClean="0"/>
              <a:t>Head </a:t>
            </a:r>
            <a:r>
              <a:rPr lang="en-US" b="1" dirty="0"/>
              <a:t>Gear:</a:t>
            </a:r>
          </a:p>
          <a:p>
            <a:pPr marL="914400" lvl="1" indent="-457200">
              <a:buFont typeface="+mj-lt"/>
              <a:buAutoNum type="alphaLcPeriod"/>
            </a:pPr>
            <a:r>
              <a:rPr lang="en-US" dirty="0" smtClean="0"/>
              <a:t>Alpine skiers and snowboarders should wear a helmet – protects you from head injuries. </a:t>
            </a:r>
          </a:p>
          <a:p>
            <a:pPr marL="914400" lvl="1" indent="-457200">
              <a:buFont typeface="+mj-lt"/>
              <a:buAutoNum type="alphaLcPeriod"/>
            </a:pPr>
            <a:r>
              <a:rPr lang="en-US" dirty="0" smtClean="0"/>
              <a:t>Nordic skiers and snowshoers should wear a hat.</a:t>
            </a:r>
          </a:p>
          <a:p>
            <a:pPr marL="914400" lvl="1" indent="-457200">
              <a:buFont typeface="+mj-lt"/>
              <a:buAutoNum type="alphaLcPeriod"/>
            </a:pPr>
            <a:r>
              <a:rPr lang="en-US" dirty="0" smtClean="0"/>
              <a:t>Ski </a:t>
            </a:r>
            <a:r>
              <a:rPr lang="en-US" dirty="0"/>
              <a:t>Mask – protects your face from the cold wind and keep your </a:t>
            </a:r>
            <a:r>
              <a:rPr lang="en-US" dirty="0" smtClean="0"/>
              <a:t>face dry</a:t>
            </a:r>
            <a:r>
              <a:rPr lang="en-US" dirty="0"/>
              <a:t>.</a:t>
            </a:r>
          </a:p>
          <a:p>
            <a:pPr marL="514350" indent="-514350">
              <a:buFont typeface="+mj-lt"/>
              <a:buAutoNum type="arabicPeriod"/>
            </a:pPr>
            <a:r>
              <a:rPr lang="en-US" b="1" dirty="0" smtClean="0"/>
              <a:t>Eye </a:t>
            </a:r>
            <a:r>
              <a:rPr lang="en-US" b="1" dirty="0"/>
              <a:t>Gear: </a:t>
            </a:r>
            <a:r>
              <a:rPr lang="en-US" dirty="0"/>
              <a:t>Ski Goggles or Sunglasses – this is to protect your eyes from </a:t>
            </a:r>
            <a:r>
              <a:rPr lang="en-US" dirty="0" smtClean="0"/>
              <a:t>the sun </a:t>
            </a:r>
            <a:r>
              <a:rPr lang="en-US" dirty="0"/>
              <a:t>reflecting off the snow. Also, it helps keep snow out of your eyes.</a:t>
            </a:r>
          </a:p>
          <a:p>
            <a:pPr marL="514350" indent="-514350">
              <a:buFont typeface="+mj-lt"/>
              <a:buAutoNum type="arabicPeriod"/>
            </a:pPr>
            <a:r>
              <a:rPr lang="en-US" b="1" dirty="0" smtClean="0"/>
              <a:t>Hand </a:t>
            </a:r>
            <a:r>
              <a:rPr lang="en-US" b="1" dirty="0"/>
              <a:t>Gear: </a:t>
            </a:r>
            <a:r>
              <a:rPr lang="en-US" dirty="0"/>
              <a:t>Gloves – to keep your hand from frostbite.</a:t>
            </a:r>
          </a:p>
          <a:p>
            <a:pPr marL="514350" indent="-514350">
              <a:buFont typeface="+mj-lt"/>
              <a:buAutoNum type="arabicPeriod"/>
            </a:pPr>
            <a:r>
              <a:rPr lang="en-US" b="1" dirty="0" smtClean="0"/>
              <a:t>Feet </a:t>
            </a:r>
            <a:r>
              <a:rPr lang="en-US" b="1" dirty="0"/>
              <a:t>Gear: </a:t>
            </a:r>
            <a:r>
              <a:rPr lang="en-US" dirty="0"/>
              <a:t>Ski Socks – to protect your foot from injuries and to keep </a:t>
            </a:r>
            <a:r>
              <a:rPr lang="en-US" dirty="0" smtClean="0"/>
              <a:t>your feet </a:t>
            </a:r>
            <a:r>
              <a:rPr lang="en-US" dirty="0"/>
              <a:t>warm.</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316" t="13883" r="5262" b="3223"/>
          <a:stretch/>
        </p:blipFill>
        <p:spPr>
          <a:xfrm>
            <a:off x="7675232" y="1059199"/>
            <a:ext cx="4263243" cy="4939949"/>
          </a:xfrm>
          <a:prstGeom prst="rect">
            <a:avLst/>
          </a:prstGeom>
        </p:spPr>
      </p:pic>
    </p:spTree>
    <p:extLst>
      <p:ext uri="{BB962C8B-B14F-4D97-AF65-F5344CB8AC3E}">
        <p14:creationId xmlns:p14="http://schemas.microsoft.com/office/powerpoint/2010/main" val="6589868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6</a:t>
            </a:r>
            <a:endParaRPr lang="en-US" dirty="0"/>
          </a:p>
        </p:txBody>
      </p:sp>
      <p:sp>
        <p:nvSpPr>
          <p:cNvPr id="3" name="Content Placeholder 2"/>
          <p:cNvSpPr>
            <a:spLocks noGrp="1"/>
          </p:cNvSpPr>
          <p:nvPr>
            <p:ph idx="1"/>
          </p:nvPr>
        </p:nvSpPr>
        <p:spPr>
          <a:xfrm>
            <a:off x="838200" y="1825625"/>
            <a:ext cx="6844469" cy="4351338"/>
          </a:xfrm>
        </p:spPr>
        <p:txBody>
          <a:bodyPr/>
          <a:lstStyle/>
          <a:p>
            <a:pPr marL="0" lvl="0" indent="0">
              <a:buNone/>
            </a:pPr>
            <a:r>
              <a:rPr lang="en-US" dirty="0"/>
              <a:t>Do EACH of the following:</a:t>
            </a:r>
          </a:p>
          <a:p>
            <a:pPr marL="914400" lvl="1" indent="-457200">
              <a:buFont typeface="+mj-lt"/>
              <a:buAutoNum type="alphaLcPeriod"/>
            </a:pPr>
            <a:r>
              <a:rPr lang="en-US" dirty="0">
                <a:solidFill>
                  <a:srgbClr val="C00000"/>
                </a:solidFill>
              </a:rPr>
              <a:t>Tell the meaning of the Your Responsibility Code for skiers, snow-boarders, and snowshoers. Explain why each rider must follow this code.</a:t>
            </a:r>
          </a:p>
          <a:p>
            <a:pPr marL="914400" lvl="1" indent="-457200">
              <a:buFont typeface="+mj-lt"/>
              <a:buAutoNum type="alphaLcPeriod"/>
            </a:pPr>
            <a:r>
              <a:rPr lang="en-US" dirty="0"/>
              <a:t>Explain the Smart Style safety program. Tell why it is important and how it applies to participants at snow sport venues in terrain parks and pipes.</a:t>
            </a:r>
          </a:p>
          <a:p>
            <a:pPr marL="914400" lvl="1" indent="-457200">
              <a:buFont typeface="+mj-lt"/>
              <a:buAutoNum type="alphaLcPeriod"/>
            </a:pPr>
            <a:r>
              <a:rPr lang="en-US" dirty="0"/>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610" y="1825625"/>
            <a:ext cx="4408601" cy="3641888"/>
          </a:xfrm>
          <a:prstGeom prst="rect">
            <a:avLst/>
          </a:prstGeom>
        </p:spPr>
      </p:pic>
    </p:spTree>
    <p:extLst>
      <p:ext uri="{BB962C8B-B14F-4D97-AF65-F5344CB8AC3E}">
        <p14:creationId xmlns:p14="http://schemas.microsoft.com/office/powerpoint/2010/main" val="9287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2540"/>
          </a:xfrm>
        </p:spPr>
        <p:txBody>
          <a:bodyPr/>
          <a:lstStyle/>
          <a:p>
            <a:r>
              <a:rPr lang="en-US" dirty="0" smtClean="0"/>
              <a:t>Responsibility Code</a:t>
            </a:r>
            <a:endParaRPr lang="en-US" dirty="0"/>
          </a:p>
        </p:txBody>
      </p:sp>
      <p:sp>
        <p:nvSpPr>
          <p:cNvPr id="3" name="Content Placeholder 2"/>
          <p:cNvSpPr>
            <a:spLocks noGrp="1"/>
          </p:cNvSpPr>
          <p:nvPr>
            <p:ph idx="1"/>
          </p:nvPr>
        </p:nvSpPr>
        <p:spPr>
          <a:xfrm>
            <a:off x="838199" y="1147664"/>
            <a:ext cx="11030339" cy="5589037"/>
          </a:xfrm>
        </p:spPr>
        <p:txBody>
          <a:bodyPr>
            <a:normAutofit lnSpcReduction="10000"/>
          </a:bodyPr>
          <a:lstStyle/>
          <a:p>
            <a:pPr marL="0" indent="0">
              <a:buNone/>
            </a:pPr>
            <a:r>
              <a:rPr lang="en-US" dirty="0" smtClean="0"/>
              <a:t>Regardless of how </a:t>
            </a:r>
            <a:r>
              <a:rPr lang="en-US" dirty="0"/>
              <a:t>you decide to enjoy the slopes, always show courtesy to others and </a:t>
            </a:r>
            <a:r>
              <a:rPr lang="en-US" dirty="0" smtClean="0"/>
              <a:t>be aware </a:t>
            </a:r>
            <a:r>
              <a:rPr lang="en-US" dirty="0"/>
              <a:t>that there are elements of risk in skiing that common sense and </a:t>
            </a:r>
            <a:r>
              <a:rPr lang="en-US" dirty="0" smtClean="0"/>
              <a:t>personal awareness </a:t>
            </a:r>
            <a:r>
              <a:rPr lang="en-US" dirty="0"/>
              <a:t>can help reduce. </a:t>
            </a:r>
            <a:r>
              <a:rPr lang="en-US" dirty="0" smtClean="0"/>
              <a:t>Observe the code listed below </a:t>
            </a:r>
            <a:r>
              <a:rPr lang="en-US" dirty="0"/>
              <a:t>to ensure safety and enjoyment for everyone on the slopes</a:t>
            </a:r>
            <a:r>
              <a:rPr lang="en-US" dirty="0" smtClean="0"/>
              <a:t>.</a:t>
            </a:r>
          </a:p>
          <a:p>
            <a:pPr marL="971550" lvl="1" indent="-514350">
              <a:buFont typeface="+mj-lt"/>
              <a:buAutoNum type="alphaLcPeriod"/>
            </a:pPr>
            <a:r>
              <a:rPr lang="en-US" dirty="0" smtClean="0"/>
              <a:t>Always stay in control, and be able to stop or avoid other people or objects.</a:t>
            </a:r>
          </a:p>
          <a:p>
            <a:pPr marL="971550" lvl="1" indent="-514350">
              <a:buFont typeface="+mj-lt"/>
              <a:buAutoNum type="alphaLcPeriod"/>
            </a:pPr>
            <a:r>
              <a:rPr lang="en-US" dirty="0" smtClean="0"/>
              <a:t>People </a:t>
            </a:r>
            <a:r>
              <a:rPr lang="en-US" dirty="0"/>
              <a:t>ahead of you have the right of way. It is your responsibility to avoid them.</a:t>
            </a:r>
          </a:p>
          <a:p>
            <a:pPr marL="971550" lvl="1" indent="-514350">
              <a:buFont typeface="+mj-lt"/>
              <a:buAutoNum type="alphaLcPeriod"/>
            </a:pPr>
            <a:r>
              <a:rPr lang="en-US" dirty="0" smtClean="0"/>
              <a:t>You </a:t>
            </a:r>
            <a:r>
              <a:rPr lang="en-US" dirty="0"/>
              <a:t>must not stop where you obstruct a trail, or are not visible from above.</a:t>
            </a:r>
          </a:p>
          <a:p>
            <a:pPr marL="971550" lvl="1" indent="-514350">
              <a:buFont typeface="+mj-lt"/>
              <a:buAutoNum type="alphaLcPeriod"/>
            </a:pPr>
            <a:r>
              <a:rPr lang="en-US" dirty="0" smtClean="0"/>
              <a:t>Whenever </a:t>
            </a:r>
            <a:r>
              <a:rPr lang="en-US" dirty="0"/>
              <a:t>starting downhill or merging into a trail, look uphill and yield to others.</a:t>
            </a:r>
          </a:p>
          <a:p>
            <a:pPr marL="971550" lvl="1" indent="-514350">
              <a:buFont typeface="+mj-lt"/>
              <a:buAutoNum type="alphaLcPeriod"/>
            </a:pPr>
            <a:r>
              <a:rPr lang="en-US" dirty="0" smtClean="0"/>
              <a:t>Always </a:t>
            </a:r>
            <a:r>
              <a:rPr lang="en-US" dirty="0"/>
              <a:t>use devices to help prevent runaway equipment.</a:t>
            </a:r>
          </a:p>
          <a:p>
            <a:pPr marL="971550" lvl="1" indent="-514350">
              <a:buFont typeface="+mj-lt"/>
              <a:buAutoNum type="alphaLcPeriod"/>
            </a:pPr>
            <a:r>
              <a:rPr lang="en-US" dirty="0" smtClean="0"/>
              <a:t>Observe </a:t>
            </a:r>
            <a:r>
              <a:rPr lang="en-US" dirty="0"/>
              <a:t>all posted signs and warnings. Keep off closed trails and out of </a:t>
            </a:r>
            <a:r>
              <a:rPr lang="en-US" dirty="0" smtClean="0"/>
              <a:t>closed areas</a:t>
            </a:r>
            <a:r>
              <a:rPr lang="en-US" dirty="0"/>
              <a:t>.</a:t>
            </a:r>
          </a:p>
          <a:p>
            <a:pPr marL="971550" lvl="1" indent="-514350">
              <a:buFont typeface="+mj-lt"/>
              <a:buAutoNum type="alphaLcPeriod"/>
            </a:pPr>
            <a:r>
              <a:rPr lang="en-US" dirty="0" smtClean="0"/>
              <a:t>Prior </a:t>
            </a:r>
            <a:r>
              <a:rPr lang="en-US" dirty="0"/>
              <a:t>to using any lift, you must have the knowledge and ability to load, ride </a:t>
            </a:r>
            <a:r>
              <a:rPr lang="en-US" dirty="0" smtClean="0"/>
              <a:t>and unload </a:t>
            </a:r>
            <a:r>
              <a:rPr lang="en-US" dirty="0"/>
              <a:t>safely.</a:t>
            </a:r>
          </a:p>
          <a:p>
            <a:pPr marL="971550" lvl="1" indent="-514350">
              <a:buFont typeface="+mj-lt"/>
              <a:buAutoNum type="alphaLcPeriod"/>
            </a:pPr>
            <a:r>
              <a:rPr lang="en-US" dirty="0" smtClean="0"/>
              <a:t>Know </a:t>
            </a:r>
            <a:r>
              <a:rPr lang="en-US" dirty="0"/>
              <a:t>the code. It's your responsibility.</a:t>
            </a:r>
          </a:p>
        </p:txBody>
      </p:sp>
    </p:spTree>
    <p:extLst>
      <p:ext uri="{BB962C8B-B14F-4D97-AF65-F5344CB8AC3E}">
        <p14:creationId xmlns:p14="http://schemas.microsoft.com/office/powerpoint/2010/main" val="601695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6</a:t>
            </a:r>
            <a:endParaRPr lang="en-US" dirty="0"/>
          </a:p>
        </p:txBody>
      </p:sp>
      <p:sp>
        <p:nvSpPr>
          <p:cNvPr id="3" name="Content Placeholder 2"/>
          <p:cNvSpPr>
            <a:spLocks noGrp="1"/>
          </p:cNvSpPr>
          <p:nvPr>
            <p:ph idx="1"/>
          </p:nvPr>
        </p:nvSpPr>
        <p:spPr>
          <a:xfrm>
            <a:off x="838200" y="1825624"/>
            <a:ext cx="6177897" cy="5032375"/>
          </a:xfrm>
        </p:spPr>
        <p:txBody>
          <a:bodyPr/>
          <a:lstStyle/>
          <a:p>
            <a:pPr marL="0" lvl="0" indent="0">
              <a:buNone/>
            </a:pPr>
            <a:r>
              <a:rPr lang="en-US" dirty="0"/>
              <a:t>Do EACH of the following:</a:t>
            </a:r>
          </a:p>
          <a:p>
            <a:pPr marL="914400" lvl="1" indent="-457200">
              <a:buFont typeface="+mj-lt"/>
              <a:buAutoNum type="alphaLcPeriod"/>
            </a:pPr>
            <a:r>
              <a:rPr lang="en-US" dirty="0"/>
              <a:t>Tell the meaning of the Your Responsibility Code for skiers, snow-boarders, and snowshoers. Explain why each rider must follow this code.</a:t>
            </a:r>
          </a:p>
          <a:p>
            <a:pPr marL="914400" lvl="1" indent="-457200">
              <a:buFont typeface="+mj-lt"/>
              <a:buAutoNum type="alphaLcPeriod"/>
            </a:pPr>
            <a:r>
              <a:rPr lang="en-US" dirty="0">
                <a:solidFill>
                  <a:srgbClr val="C00000"/>
                </a:solidFill>
              </a:rPr>
              <a:t>Explain the Smart Style safety program. Tell why it is important and how it applies to participants at snow sport venues in terrain parks and pipes.</a:t>
            </a:r>
          </a:p>
          <a:p>
            <a:pPr marL="914400" lvl="1" indent="-457200">
              <a:buFont typeface="+mj-lt"/>
              <a:buAutoNum type="alphaLcPeriod"/>
            </a:pPr>
            <a:r>
              <a:rPr lang="en-US" dirty="0"/>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4463" y="1825624"/>
            <a:ext cx="4876800" cy="2390775"/>
          </a:xfrm>
          <a:prstGeom prst="rect">
            <a:avLst/>
          </a:prstGeom>
        </p:spPr>
      </p:pic>
    </p:spTree>
    <p:extLst>
      <p:ext uri="{BB962C8B-B14F-4D97-AF65-F5344CB8AC3E}">
        <p14:creationId xmlns:p14="http://schemas.microsoft.com/office/powerpoint/2010/main" val="1070543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82540"/>
          </a:xfrm>
        </p:spPr>
        <p:txBody>
          <a:bodyPr/>
          <a:lstStyle/>
          <a:p>
            <a:r>
              <a:rPr lang="en-US" dirty="0" smtClean="0"/>
              <a:t>Smart Style Safety</a:t>
            </a:r>
            <a:endParaRPr lang="en-US" dirty="0"/>
          </a:p>
        </p:txBody>
      </p:sp>
      <p:sp>
        <p:nvSpPr>
          <p:cNvPr id="3" name="Content Placeholder 2"/>
          <p:cNvSpPr>
            <a:spLocks noGrp="1"/>
          </p:cNvSpPr>
          <p:nvPr>
            <p:ph idx="1"/>
          </p:nvPr>
        </p:nvSpPr>
        <p:spPr>
          <a:xfrm>
            <a:off x="838200" y="1147666"/>
            <a:ext cx="6442817" cy="5586420"/>
          </a:xfrm>
        </p:spPr>
        <p:txBody>
          <a:bodyPr>
            <a:normAutofit fontScale="92500" lnSpcReduction="20000"/>
          </a:bodyPr>
          <a:lstStyle/>
          <a:p>
            <a:pPr marL="0" indent="0">
              <a:buNone/>
            </a:pPr>
            <a:r>
              <a:rPr lang="en-US" dirty="0" smtClean="0"/>
              <a:t>There </a:t>
            </a:r>
            <a:r>
              <a:rPr lang="en-US" dirty="0"/>
              <a:t>are four main messages that are </a:t>
            </a:r>
            <a:r>
              <a:rPr lang="en-US" dirty="0" smtClean="0"/>
              <a:t>associated with </a:t>
            </a:r>
            <a:r>
              <a:rPr lang="en-US" dirty="0"/>
              <a:t>Smart Style:</a:t>
            </a:r>
          </a:p>
          <a:p>
            <a:pPr marL="514350" indent="-514350">
              <a:buFont typeface="+mj-lt"/>
              <a:buAutoNum type="arabicPeriod"/>
            </a:pPr>
            <a:r>
              <a:rPr lang="en-US" b="1" dirty="0" smtClean="0"/>
              <a:t>Make a Plan </a:t>
            </a:r>
            <a:r>
              <a:rPr lang="en-US" dirty="0" smtClean="0"/>
              <a:t>Every </a:t>
            </a:r>
            <a:r>
              <a:rPr lang="en-US" dirty="0"/>
              <a:t>time you use </a:t>
            </a:r>
            <a:r>
              <a:rPr lang="en-US" dirty="0" smtClean="0"/>
              <a:t>freestyle terrain</a:t>
            </a:r>
            <a:r>
              <a:rPr lang="en-US" dirty="0"/>
              <a:t>, make a plan for each feature you want to </a:t>
            </a:r>
            <a:r>
              <a:rPr lang="en-US" dirty="0" smtClean="0"/>
              <a:t>use. Your </a:t>
            </a:r>
            <a:r>
              <a:rPr lang="en-US" dirty="0"/>
              <a:t>speed, approach and take off will directly </a:t>
            </a:r>
            <a:r>
              <a:rPr lang="en-US" dirty="0" smtClean="0"/>
              <a:t>affect your </a:t>
            </a:r>
            <a:r>
              <a:rPr lang="en-US" dirty="0"/>
              <a:t>maneuver and landing</a:t>
            </a:r>
          </a:p>
          <a:p>
            <a:pPr marL="514350" indent="-514350">
              <a:buFont typeface="+mj-lt"/>
              <a:buAutoNum type="arabicPeriod"/>
            </a:pPr>
            <a:r>
              <a:rPr lang="en-US" b="1" dirty="0" smtClean="0"/>
              <a:t>Look Before You Leap </a:t>
            </a:r>
            <a:r>
              <a:rPr lang="en-US" dirty="0" smtClean="0"/>
              <a:t>Scope </a:t>
            </a:r>
            <a:r>
              <a:rPr lang="en-US" dirty="0"/>
              <a:t>around </a:t>
            </a:r>
            <a:r>
              <a:rPr lang="en-US" dirty="0" smtClean="0"/>
              <a:t>the jumps </a:t>
            </a:r>
            <a:r>
              <a:rPr lang="en-US" dirty="0"/>
              <a:t>first, not over them. Know your landings </a:t>
            </a:r>
            <a:r>
              <a:rPr lang="en-US" dirty="0" smtClean="0"/>
              <a:t>are clear </a:t>
            </a:r>
            <a:r>
              <a:rPr lang="en-US" dirty="0"/>
              <a:t>and clear yourself out of the landing area.</a:t>
            </a:r>
          </a:p>
          <a:p>
            <a:pPr marL="514350" indent="-514350">
              <a:buFont typeface="+mj-lt"/>
              <a:buAutoNum type="arabicPeriod"/>
            </a:pPr>
            <a:r>
              <a:rPr lang="en-US" b="1" dirty="0" smtClean="0"/>
              <a:t>Easy Style It </a:t>
            </a:r>
            <a:r>
              <a:rPr lang="en-US" dirty="0" smtClean="0"/>
              <a:t>Start </a:t>
            </a:r>
            <a:r>
              <a:rPr lang="en-US" dirty="0"/>
              <a:t>small and work your way up</a:t>
            </a:r>
            <a:r>
              <a:rPr lang="en-US" dirty="0" smtClean="0"/>
              <a:t>. (</a:t>
            </a:r>
            <a:r>
              <a:rPr lang="en-US" dirty="0"/>
              <a:t>Inverted aerials not recommended).</a:t>
            </a:r>
          </a:p>
          <a:p>
            <a:pPr marL="514350" indent="-514350">
              <a:buFont typeface="+mj-lt"/>
              <a:buAutoNum type="arabicPeriod"/>
            </a:pPr>
            <a:r>
              <a:rPr lang="en-US" b="1" dirty="0" smtClean="0"/>
              <a:t>Respect Gets Respect </a:t>
            </a:r>
            <a:r>
              <a:rPr lang="en-US" dirty="0" smtClean="0"/>
              <a:t>From </a:t>
            </a:r>
            <a:r>
              <a:rPr lang="en-US" dirty="0"/>
              <a:t>the lift </a:t>
            </a:r>
            <a:r>
              <a:rPr lang="en-US" dirty="0" smtClean="0"/>
              <a:t>line through </a:t>
            </a:r>
            <a:r>
              <a:rPr lang="en-US" dirty="0"/>
              <a:t>the park.</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0838" y="1147666"/>
            <a:ext cx="4662211" cy="3108140"/>
          </a:xfrm>
          <a:prstGeom prst="rect">
            <a:avLst/>
          </a:prstGeom>
        </p:spPr>
      </p:pic>
    </p:spTree>
    <p:extLst>
      <p:ext uri="{BB962C8B-B14F-4D97-AF65-F5344CB8AC3E}">
        <p14:creationId xmlns:p14="http://schemas.microsoft.com/office/powerpoint/2010/main" val="42228491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6</a:t>
            </a:r>
            <a:endParaRPr lang="en-US" dirty="0"/>
          </a:p>
        </p:txBody>
      </p:sp>
      <p:sp>
        <p:nvSpPr>
          <p:cNvPr id="3" name="Content Placeholder 2"/>
          <p:cNvSpPr>
            <a:spLocks noGrp="1"/>
          </p:cNvSpPr>
          <p:nvPr>
            <p:ph idx="1"/>
          </p:nvPr>
        </p:nvSpPr>
        <p:spPr>
          <a:xfrm>
            <a:off x="838200" y="1825624"/>
            <a:ext cx="6348813" cy="5032375"/>
          </a:xfrm>
        </p:spPr>
        <p:txBody>
          <a:bodyPr/>
          <a:lstStyle/>
          <a:p>
            <a:pPr marL="0" lvl="0" indent="0">
              <a:buNone/>
            </a:pPr>
            <a:r>
              <a:rPr lang="en-US" dirty="0"/>
              <a:t>Do EACH of the following:</a:t>
            </a:r>
          </a:p>
          <a:p>
            <a:pPr marL="914400" lvl="1" indent="-457200">
              <a:buFont typeface="+mj-lt"/>
              <a:buAutoNum type="alphaLcPeriod"/>
            </a:pPr>
            <a:r>
              <a:rPr lang="en-US" dirty="0"/>
              <a:t>Tell the meaning of the Your Responsibility Code for skiers, snow-boarders, and snowshoers. Explain why each rider must follow this code.</a:t>
            </a:r>
          </a:p>
          <a:p>
            <a:pPr marL="914400" lvl="1" indent="-457200">
              <a:buFont typeface="+mj-lt"/>
              <a:buAutoNum type="alphaLcPeriod"/>
            </a:pPr>
            <a:r>
              <a:rPr lang="en-US" dirty="0"/>
              <a:t>Explain the Smart Style safety program. Tell why it is important and how it applies to participants at snow sport venues in terrain parks and pipes.</a:t>
            </a:r>
          </a:p>
          <a:p>
            <a:pPr marL="914400" lvl="1" indent="-457200">
              <a:buFont typeface="+mj-lt"/>
              <a:buAutoNum type="alphaLcPeriod"/>
            </a:pPr>
            <a:r>
              <a:rPr lang="en-US" dirty="0">
                <a:solidFill>
                  <a:srgbClr val="C00000"/>
                </a:solidFill>
              </a:rPr>
              <a:t>Explain the precautions pertaining to avalanche safety, including the responsibility of individuals regarding avalanche safety.</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801" y="1897166"/>
            <a:ext cx="4486542" cy="2991028"/>
          </a:xfrm>
          <a:prstGeom prst="rect">
            <a:avLst/>
          </a:prstGeom>
        </p:spPr>
      </p:pic>
    </p:spTree>
    <p:extLst>
      <p:ext uri="{BB962C8B-B14F-4D97-AF65-F5344CB8AC3E}">
        <p14:creationId xmlns:p14="http://schemas.microsoft.com/office/powerpoint/2010/main" val="311615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b="1" dirty="0" smtClean="0"/>
              <a:t>Requirement 1</a:t>
            </a:r>
            <a:endParaRPr lang="en-US" b="1" dirty="0"/>
          </a:p>
        </p:txBody>
      </p:sp>
      <p:sp>
        <p:nvSpPr>
          <p:cNvPr id="3" name="Content Placeholder 2"/>
          <p:cNvSpPr>
            <a:spLocks noGrp="1"/>
          </p:cNvSpPr>
          <p:nvPr>
            <p:ph idx="1"/>
          </p:nvPr>
        </p:nvSpPr>
        <p:spPr/>
        <p:txBody>
          <a:bodyPr/>
          <a:lstStyle/>
          <a:p>
            <a:pPr marL="0" lvl="0" indent="0">
              <a:buNone/>
            </a:pPr>
            <a:r>
              <a:rPr lang="en-US" dirty="0"/>
              <a:t>Do the following:</a:t>
            </a:r>
          </a:p>
          <a:p>
            <a:pPr marL="914400" lvl="1" indent="-457200">
              <a:buFont typeface="+mj-lt"/>
              <a:buAutoNum type="alphaLcPeriod"/>
            </a:pPr>
            <a:r>
              <a:rPr lang="en-US" dirty="0">
                <a:solidFill>
                  <a:srgbClr val="C00000"/>
                </a:solidFill>
              </a:rPr>
              <a:t>Explain to your counselor the hazards you are most likely to encounter while participating in snow sport activities, and what you should do to anticipate, help prevent, mitigate, and respond to these hazards.</a:t>
            </a:r>
          </a:p>
          <a:p>
            <a:pPr marL="914400" lvl="1" indent="-457200">
              <a:buFont typeface="+mj-lt"/>
              <a:buAutoNum type="alphaLcPeriod"/>
            </a:pPr>
            <a:r>
              <a:rPr lang="en-US" dirty="0"/>
              <a:t>Discuss first aid and prevention for the types of injuries or illnesses that could occur while participating in snow sports, including hypothermia, frostbite, shock, dehydration, sunburn, </a:t>
            </a:r>
            <a:r>
              <a:rPr lang="en-US" dirty="0" smtClean="0"/>
              <a:t>concussion, fractures</a:t>
            </a:r>
            <a:r>
              <a:rPr lang="en-US" dirty="0"/>
              <a:t>, bruises, sprains, and strains. Tell how to apply splints.</a:t>
            </a:r>
          </a:p>
          <a:p>
            <a:endParaRPr lang="en-US" dirty="0"/>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661" y="4840253"/>
            <a:ext cx="6346677" cy="1916956"/>
          </a:xfrm>
          <a:prstGeom prst="rect">
            <a:avLst/>
          </a:prstGeom>
        </p:spPr>
      </p:pic>
    </p:spTree>
    <p:extLst>
      <p:ext uri="{BB962C8B-B14F-4D97-AF65-F5344CB8AC3E}">
        <p14:creationId xmlns:p14="http://schemas.microsoft.com/office/powerpoint/2010/main" val="17247554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a:t>Avalanche Safety</a:t>
            </a:r>
          </a:p>
        </p:txBody>
      </p:sp>
      <p:sp>
        <p:nvSpPr>
          <p:cNvPr id="3" name="Content Placeholder 2"/>
          <p:cNvSpPr>
            <a:spLocks noGrp="1"/>
          </p:cNvSpPr>
          <p:nvPr>
            <p:ph idx="1"/>
          </p:nvPr>
        </p:nvSpPr>
        <p:spPr>
          <a:xfrm>
            <a:off x="4161801" y="1325564"/>
            <a:ext cx="7451933" cy="5246152"/>
          </a:xfrm>
        </p:spPr>
        <p:txBody>
          <a:bodyPr>
            <a:normAutofit fontScale="85000" lnSpcReduction="20000"/>
          </a:bodyPr>
          <a:lstStyle/>
          <a:p>
            <a:r>
              <a:rPr lang="en-US" b="1" dirty="0"/>
              <a:t>Understand where and why avalanches occur:</a:t>
            </a:r>
            <a:r>
              <a:rPr lang="en-US" dirty="0"/>
              <a:t> Learning this information will help you avoid avalanches when you recreate in snow-covered mountains.</a:t>
            </a:r>
          </a:p>
          <a:p>
            <a:r>
              <a:rPr lang="en-US" b="1" dirty="0"/>
              <a:t>Check the avalanche forecast: </a:t>
            </a:r>
            <a:r>
              <a:rPr lang="en-US" dirty="0"/>
              <a:t>A network of avalanche centers in the U.S. provides daily forecasts with detailed information about conditions to help you prepare for your trip.</a:t>
            </a:r>
          </a:p>
          <a:p>
            <a:r>
              <a:rPr lang="en-US" b="1" dirty="0"/>
              <a:t>Carry rescue gear and know how to use it:</a:t>
            </a:r>
            <a:r>
              <a:rPr lang="en-US" dirty="0"/>
              <a:t> It’s best to avoid avalanches in the first place, but if things do go wrong, always have the proper rescue gear and know how to use it.</a:t>
            </a:r>
          </a:p>
          <a:p>
            <a:r>
              <a:rPr lang="en-US" b="1" dirty="0"/>
              <a:t>Learn to recognize five red flags:</a:t>
            </a:r>
            <a:r>
              <a:rPr lang="en-US" dirty="0"/>
              <a:t> Once outside, use your observational skills to recognize five key clues warning you about unstable snowpack.</a:t>
            </a:r>
          </a:p>
          <a:p>
            <a:r>
              <a:rPr lang="en-US" b="1" dirty="0"/>
              <a:t>Take a class:</a:t>
            </a:r>
            <a:r>
              <a:rPr lang="en-US" dirty="0"/>
              <a:t> At the very least, take an avalanche awareness course. Consider getting more formal training. Get the education that matches your goals and comfort level.</a:t>
            </a:r>
          </a:p>
          <a:p>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4264"/>
          <a:stretch/>
        </p:blipFill>
        <p:spPr>
          <a:xfrm>
            <a:off x="415184" y="1325563"/>
            <a:ext cx="3486683" cy="3978067"/>
          </a:xfrm>
          <a:prstGeom prst="rect">
            <a:avLst/>
          </a:prstGeom>
        </p:spPr>
      </p:pic>
    </p:spTree>
    <p:extLst>
      <p:ext uri="{BB962C8B-B14F-4D97-AF65-F5344CB8AC3E}">
        <p14:creationId xmlns:p14="http://schemas.microsoft.com/office/powerpoint/2010/main" val="2180663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7</a:t>
            </a:r>
            <a:endParaRPr lang="en-US" dirty="0"/>
          </a:p>
        </p:txBody>
      </p:sp>
      <p:sp>
        <p:nvSpPr>
          <p:cNvPr id="3" name="Content Placeholder 2"/>
          <p:cNvSpPr>
            <a:spLocks noGrp="1"/>
          </p:cNvSpPr>
          <p:nvPr>
            <p:ph idx="1"/>
          </p:nvPr>
        </p:nvSpPr>
        <p:spPr>
          <a:xfrm>
            <a:off x="838200" y="1825625"/>
            <a:ext cx="10515600" cy="4797366"/>
          </a:xfrm>
        </p:spPr>
        <p:txBody>
          <a:bodyPr>
            <a:normAutofit fontScale="85000" lnSpcReduction="20000"/>
          </a:bodyPr>
          <a:lstStyle/>
          <a:p>
            <a:pPr marL="0" lvl="0" indent="0">
              <a:buNone/>
            </a:pPr>
            <a:r>
              <a:rPr lang="en-US" dirty="0"/>
              <a:t>Complete all of the requirements for </a:t>
            </a:r>
            <a:r>
              <a:rPr lang="en-US" b="1" dirty="0"/>
              <a:t>Downhill (Alpine) Skiing</a:t>
            </a:r>
            <a:r>
              <a:rPr lang="en-US" dirty="0"/>
              <a:t> </a:t>
            </a:r>
          </a:p>
          <a:p>
            <a:pPr marL="914400" lvl="1" indent="-457200">
              <a:buFont typeface="+mj-lt"/>
              <a:buAutoNum type="alphaLcPeriod"/>
            </a:pPr>
            <a:r>
              <a:rPr lang="en-US" dirty="0">
                <a:solidFill>
                  <a:srgbClr val="C00000"/>
                </a:solidFill>
              </a:rPr>
              <a:t>Show how to use and maintain your own release bindings and explain the use of two others. Explain the international DIN standard and what it means to skiers.</a:t>
            </a:r>
          </a:p>
          <a:p>
            <a:pPr marL="914400" lvl="1" indent="-457200">
              <a:buFont typeface="+mj-lt"/>
              <a:buAutoNum type="alphaLcPeriod"/>
            </a:pPr>
            <a:r>
              <a:rPr lang="en-US" dirty="0"/>
              <a:t>Explain the American Teaching System and a basic snow-skiing progression.</a:t>
            </a:r>
          </a:p>
          <a:p>
            <a:pPr marL="914400" lvl="1" indent="-457200">
              <a:buFont typeface="+mj-lt"/>
              <a:buAutoNum type="alphaLcPeriod"/>
            </a:pPr>
            <a:r>
              <a:rPr lang="en-US" dirty="0"/>
              <a:t>Discuss the five types of Alpine skis. Demonstrate two ways to carry skis and poles safely and easily.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On a gentle slope, demonstrate some of the beginning maneuvers learned in skiing. Include the straight run, gliding wedge, wedge stop, sidestep, and herringbone maneuvers.</a:t>
            </a:r>
          </a:p>
          <a:p>
            <a:pPr marL="914400" lvl="1" indent="-457200">
              <a:buFont typeface="+mj-lt"/>
              <a:buAutoNum type="alphaLcPeriod"/>
            </a:pPr>
            <a:r>
              <a:rPr lang="en-US" dirty="0"/>
              <a:t>On slightly steeper terrain, show linked wedge turns.</a:t>
            </a:r>
          </a:p>
          <a:p>
            <a:pPr marL="914400" lvl="1" indent="-457200">
              <a:buFont typeface="+mj-lt"/>
              <a:buAutoNum type="alphaLcPeriod"/>
            </a:pPr>
            <a:r>
              <a:rPr lang="en-US" dirty="0"/>
              <a:t>On a moderate slope, demonstrate five to 10 christies.</a:t>
            </a:r>
          </a:p>
          <a:p>
            <a:pPr marL="914400" lvl="1" indent="-457200">
              <a:buFont typeface="+mj-lt"/>
              <a:buAutoNum type="alphaLcPeriod"/>
            </a:pPr>
            <a:r>
              <a:rPr lang="en-US" dirty="0"/>
              <a:t>Make a controlled run down an intermediate slope and demonstrate the following:</a:t>
            </a:r>
          </a:p>
          <a:p>
            <a:pPr marL="1371600" lvl="2" indent="-457200">
              <a:buFont typeface="+mj-lt"/>
              <a:buAutoNum type="arabicPeriod"/>
            </a:pPr>
            <a:r>
              <a:rPr lang="en-US" dirty="0"/>
              <a:t>Short-, medium-, and long-radius parallel turns</a:t>
            </a:r>
          </a:p>
          <a:p>
            <a:pPr marL="1371600" lvl="2" indent="-457200">
              <a:buFont typeface="+mj-lt"/>
              <a:buAutoNum type="arabicPeriod"/>
            </a:pPr>
            <a:r>
              <a:rPr lang="en-US" dirty="0"/>
              <a:t>A sideslip and safety (hockey) stop to each side</a:t>
            </a:r>
          </a:p>
          <a:p>
            <a:pPr marL="1371600" lvl="2" indent="-457200">
              <a:buFont typeface="+mj-lt"/>
              <a:buAutoNum type="arabicPeriod"/>
            </a:pPr>
            <a:r>
              <a:rPr lang="en-US" dirty="0"/>
              <a:t>Traverse across a slope</a:t>
            </a:r>
          </a:p>
          <a:p>
            <a:pPr marL="914400" lvl="1" indent="-457200">
              <a:buFont typeface="+mj-lt"/>
              <a:buAutoNum type="alphaLcPeriod"/>
            </a:pPr>
            <a:r>
              <a:rPr lang="en-US" dirty="0"/>
              <a:t>Demonstrate the ability to ski in varied conditions, including changes in pitch, snow conditions, and moguls. Maintain your balance and ability to turn.</a:t>
            </a:r>
          </a:p>
          <a:p>
            <a:pPr marL="914400" lvl="1" indent="-457200">
              <a:buFont typeface="+mj-lt"/>
              <a:buAutoNum type="alphaLcPeriod"/>
            </a:pPr>
            <a:r>
              <a:rPr lang="en-US" dirty="0"/>
              <a:t>Name the major ski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614978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Alpine Bindings</a:t>
            </a:r>
            <a:endParaRPr lang="en-US" dirty="0"/>
          </a:p>
        </p:txBody>
      </p:sp>
      <p:sp>
        <p:nvSpPr>
          <p:cNvPr id="3" name="Content Placeholder 2"/>
          <p:cNvSpPr>
            <a:spLocks noGrp="1"/>
          </p:cNvSpPr>
          <p:nvPr>
            <p:ph sz="half" idx="1"/>
          </p:nvPr>
        </p:nvSpPr>
        <p:spPr>
          <a:xfrm>
            <a:off x="838200" y="1825624"/>
            <a:ext cx="5109673" cy="4737545"/>
          </a:xfrm>
        </p:spPr>
        <p:txBody>
          <a:bodyPr>
            <a:normAutofit fontScale="92500" lnSpcReduction="20000"/>
          </a:bodyPr>
          <a:lstStyle/>
          <a:p>
            <a:r>
              <a:rPr lang="en-US" dirty="0" smtClean="0"/>
              <a:t>The </a:t>
            </a:r>
            <a:r>
              <a:rPr lang="en-US" dirty="0"/>
              <a:t>vast majority of bindings for Alpine skiing work by fixing the ski boot to the ski </a:t>
            </a:r>
            <a:r>
              <a:rPr lang="en-US" dirty="0" smtClean="0"/>
              <a:t>at the </a:t>
            </a:r>
            <a:r>
              <a:rPr lang="en-US" dirty="0"/>
              <a:t>toe and heel. </a:t>
            </a:r>
            <a:endParaRPr lang="en-US" dirty="0" smtClean="0"/>
          </a:p>
          <a:p>
            <a:r>
              <a:rPr lang="en-US" dirty="0" smtClean="0"/>
              <a:t>The </a:t>
            </a:r>
            <a:r>
              <a:rPr lang="en-US" dirty="0"/>
              <a:t>binding attaches the boot to the ski, but to reduce injury </a:t>
            </a:r>
            <a:r>
              <a:rPr lang="en-US" dirty="0" smtClean="0"/>
              <a:t>also allows </a:t>
            </a:r>
            <a:r>
              <a:rPr lang="en-US" dirty="0"/>
              <a:t>the boot to release in case of a fall. </a:t>
            </a:r>
            <a:endParaRPr lang="en-US" dirty="0" smtClean="0"/>
          </a:p>
          <a:p>
            <a:r>
              <a:rPr lang="en-US" dirty="0" smtClean="0"/>
              <a:t>Generally</a:t>
            </a:r>
            <a:r>
              <a:rPr lang="en-US" dirty="0"/>
              <a:t>, the toe piece is designed </a:t>
            </a:r>
            <a:r>
              <a:rPr lang="en-US" dirty="0" smtClean="0"/>
              <a:t>to allow </a:t>
            </a:r>
            <a:r>
              <a:rPr lang="en-US" dirty="0"/>
              <a:t>the boot to rotate to the sides, while the heel piece rotates up. </a:t>
            </a:r>
            <a:endParaRPr lang="en-US" dirty="0" smtClean="0"/>
          </a:p>
          <a:p>
            <a:r>
              <a:rPr lang="en-US" dirty="0" smtClean="0"/>
              <a:t>In modern bindings </a:t>
            </a:r>
            <a:r>
              <a:rPr lang="en-US" dirty="0"/>
              <a:t>a wide variety of motions is available from both toe and heel pieces</a:t>
            </a:r>
            <a:r>
              <a:rPr lang="en-US" dirty="0" smtClean="0"/>
              <a:t>.</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8789" y="1825624"/>
            <a:ext cx="5525568" cy="4453607"/>
          </a:xfrm>
        </p:spPr>
      </p:pic>
    </p:spTree>
    <p:extLst>
      <p:ext uri="{BB962C8B-B14F-4D97-AF65-F5344CB8AC3E}">
        <p14:creationId xmlns:p14="http://schemas.microsoft.com/office/powerpoint/2010/main" val="24289028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1202"/>
          </a:xfrm>
        </p:spPr>
        <p:txBody>
          <a:bodyPr/>
          <a:lstStyle/>
          <a:p>
            <a:r>
              <a:rPr lang="en-US" dirty="0" smtClean="0"/>
              <a:t>Alpine Bindings</a:t>
            </a:r>
            <a:endParaRPr lang="en-US" dirty="0"/>
          </a:p>
        </p:txBody>
      </p:sp>
      <p:sp>
        <p:nvSpPr>
          <p:cNvPr id="3" name="Content Placeholder 2"/>
          <p:cNvSpPr>
            <a:spLocks noGrp="1"/>
          </p:cNvSpPr>
          <p:nvPr>
            <p:ph sz="half" idx="1"/>
          </p:nvPr>
        </p:nvSpPr>
        <p:spPr>
          <a:xfrm>
            <a:off x="838200" y="1166328"/>
            <a:ext cx="5991808" cy="5559212"/>
          </a:xfrm>
        </p:spPr>
        <p:txBody>
          <a:bodyPr>
            <a:normAutofit lnSpcReduction="10000"/>
          </a:bodyPr>
          <a:lstStyle/>
          <a:p>
            <a:r>
              <a:rPr lang="en-US" dirty="0" smtClean="0"/>
              <a:t>The boot is released by the binding if a certain amount of torque is applied, usually created by the weight of a falling skier. </a:t>
            </a:r>
          </a:p>
          <a:p>
            <a:pPr lvl="1">
              <a:buFont typeface="Courier New" panose="02070309020205020404" pitchFamily="49" charset="0"/>
              <a:buChar char="o"/>
            </a:pPr>
            <a:r>
              <a:rPr lang="en-US" dirty="0" smtClean="0"/>
              <a:t>The amount of torque required to release the boot is adjusted by turning a screw on the toe and heel piece. </a:t>
            </a:r>
          </a:p>
          <a:p>
            <a:pPr lvl="1">
              <a:buFont typeface="Courier New" panose="02070309020205020404" pitchFamily="49" charset="0"/>
              <a:buChar char="o"/>
            </a:pPr>
            <a:r>
              <a:rPr lang="en-US" dirty="0" smtClean="0"/>
              <a:t>This is called (colloquially) the </a:t>
            </a:r>
            <a:r>
              <a:rPr lang="en-US" b="1" dirty="0" smtClean="0">
                <a:solidFill>
                  <a:srgbClr val="C00000"/>
                </a:solidFill>
              </a:rPr>
              <a:t>DIN</a:t>
            </a:r>
            <a:r>
              <a:rPr lang="en-US" dirty="0" smtClean="0">
                <a:solidFill>
                  <a:srgbClr val="C00000"/>
                </a:solidFill>
              </a:rPr>
              <a:t> </a:t>
            </a:r>
            <a:r>
              <a:rPr lang="en-US" dirty="0" smtClean="0"/>
              <a:t>setting, because the standards for Alpine ski binding settings are issued by </a:t>
            </a:r>
            <a:r>
              <a:rPr lang="en-US" b="1" dirty="0" smtClean="0">
                <a:solidFill>
                  <a:srgbClr val="C00000"/>
                </a:solidFill>
              </a:rPr>
              <a:t>Deutsches Institut für Normung</a:t>
            </a:r>
            <a:r>
              <a:rPr lang="en-US" dirty="0" smtClean="0"/>
              <a:t>. </a:t>
            </a:r>
          </a:p>
          <a:p>
            <a:pPr lvl="1">
              <a:buFont typeface="Courier New" panose="02070309020205020404" pitchFamily="49" charset="0"/>
              <a:buChar char="o"/>
            </a:pPr>
            <a:r>
              <a:rPr lang="en-US" dirty="0" smtClean="0"/>
              <a:t>The correct DIN setting is based on height, weight, ski boot sole length, the skiing style of the skier (cautious, average, or aggressive) and, age (if the skier is younger than 10 years old, or 50 years old or older).</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23023" y="365124"/>
            <a:ext cx="4901610" cy="6128981"/>
          </a:xfrm>
        </p:spPr>
      </p:pic>
    </p:spTree>
    <p:extLst>
      <p:ext uri="{BB962C8B-B14F-4D97-AF65-F5344CB8AC3E}">
        <p14:creationId xmlns:p14="http://schemas.microsoft.com/office/powerpoint/2010/main" val="13917491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Alpine Bindings</a:t>
            </a:r>
            <a:endParaRPr lang="en-US" dirty="0"/>
          </a:p>
        </p:txBody>
      </p:sp>
      <p:sp>
        <p:nvSpPr>
          <p:cNvPr id="3" name="Content Placeholder 2"/>
          <p:cNvSpPr>
            <a:spLocks noGrp="1"/>
          </p:cNvSpPr>
          <p:nvPr>
            <p:ph idx="1"/>
          </p:nvPr>
        </p:nvSpPr>
        <p:spPr>
          <a:xfrm>
            <a:off x="838200" y="1166813"/>
            <a:ext cx="7165975" cy="5208350"/>
          </a:xfrm>
        </p:spPr>
        <p:txBody>
          <a:bodyPr>
            <a:normAutofit lnSpcReduction="10000"/>
          </a:bodyPr>
          <a:lstStyle/>
          <a:p>
            <a:r>
              <a:rPr lang="en-US" dirty="0" smtClean="0"/>
              <a:t>Alpine ski bindings employ the use of a snow brake to prevent the ski from moving while it is not attached to a boot. </a:t>
            </a:r>
          </a:p>
          <a:p>
            <a:r>
              <a:rPr lang="en-US" dirty="0" smtClean="0"/>
              <a:t>Snow brakes work by the use of a sprung square 'C‘ shape, typically made of metal, which makes contact with the snow. </a:t>
            </a:r>
          </a:p>
          <a:p>
            <a:r>
              <a:rPr lang="en-US" dirty="0" smtClean="0"/>
              <a:t>When a ski boot is put in the ski binding, the brake pivots under the downward pressure and runs parallel with the ski allowing free movement. </a:t>
            </a:r>
          </a:p>
          <a:p>
            <a:r>
              <a:rPr lang="en-US" dirty="0" smtClean="0"/>
              <a:t>When the boot comes out of the ski, the brakes spring out perpendicular to the ski and stop the ski from sliding.</a:t>
            </a:r>
          </a:p>
          <a:p>
            <a:endParaRPr lang="en-US" dirty="0"/>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833259" y="1166813"/>
            <a:ext cx="4187825" cy="3740150"/>
          </a:xfrm>
        </p:spPr>
      </p:pic>
    </p:spTree>
    <p:extLst>
      <p:ext uri="{BB962C8B-B14F-4D97-AF65-F5344CB8AC3E}">
        <p14:creationId xmlns:p14="http://schemas.microsoft.com/office/powerpoint/2010/main" val="7170873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Basic Ski Bindings Maintenance</a:t>
            </a:r>
            <a:endParaRPr lang="en-US" dirty="0"/>
          </a:p>
        </p:txBody>
      </p:sp>
      <p:sp>
        <p:nvSpPr>
          <p:cNvPr id="3" name="Content Placeholder 2"/>
          <p:cNvSpPr>
            <a:spLocks noGrp="1"/>
          </p:cNvSpPr>
          <p:nvPr>
            <p:ph idx="1"/>
          </p:nvPr>
        </p:nvSpPr>
        <p:spPr>
          <a:xfrm>
            <a:off x="4529271" y="1325563"/>
            <a:ext cx="6824529" cy="5357248"/>
          </a:xfrm>
        </p:spPr>
        <p:txBody>
          <a:bodyPr>
            <a:normAutofit fontScale="85000" lnSpcReduction="20000"/>
          </a:bodyPr>
          <a:lstStyle/>
          <a:p>
            <a:pPr marL="0" indent="0">
              <a:buNone/>
            </a:pPr>
            <a:r>
              <a:rPr lang="en-US" dirty="0" smtClean="0"/>
              <a:t>Your </a:t>
            </a:r>
            <a:r>
              <a:rPr lang="en-US" dirty="0"/>
              <a:t>ski bindings maintenance plan should begin at the </a:t>
            </a:r>
            <a:r>
              <a:rPr lang="en-US" dirty="0" smtClean="0"/>
              <a:t>start of </a:t>
            </a:r>
            <a:r>
              <a:rPr lang="en-US" dirty="0"/>
              <a:t>the season. </a:t>
            </a:r>
            <a:endParaRPr lang="en-US" dirty="0" smtClean="0"/>
          </a:p>
          <a:p>
            <a:r>
              <a:rPr lang="en-US" dirty="0" smtClean="0"/>
              <a:t>Bring </a:t>
            </a:r>
            <a:r>
              <a:rPr lang="en-US" dirty="0"/>
              <a:t>your bindings to a well-respected </a:t>
            </a:r>
            <a:r>
              <a:rPr lang="en-US" dirty="0" smtClean="0"/>
              <a:t>ski shop</a:t>
            </a:r>
            <a:r>
              <a:rPr lang="en-US" dirty="0"/>
              <a:t>, and have them checked for common defects, </a:t>
            </a:r>
            <a:r>
              <a:rPr lang="en-US" dirty="0" smtClean="0"/>
              <a:t>which include </a:t>
            </a:r>
            <a:r>
              <a:rPr lang="en-US" dirty="0"/>
              <a:t>broken parts and loose screws. </a:t>
            </a:r>
            <a:endParaRPr lang="en-US" dirty="0" smtClean="0"/>
          </a:p>
          <a:p>
            <a:r>
              <a:rPr lang="en-US" dirty="0" smtClean="0"/>
              <a:t>Additionally</a:t>
            </a:r>
            <a:r>
              <a:rPr lang="en-US" dirty="0"/>
              <a:t>, if </a:t>
            </a:r>
            <a:r>
              <a:rPr lang="en-US" dirty="0" smtClean="0"/>
              <a:t>you have </a:t>
            </a:r>
            <a:r>
              <a:rPr lang="en-US" dirty="0"/>
              <a:t>purchased new ski boots or skis, you will need to </a:t>
            </a:r>
            <a:r>
              <a:rPr lang="en-US" dirty="0" smtClean="0"/>
              <a:t>check the </a:t>
            </a:r>
            <a:r>
              <a:rPr lang="en-US" dirty="0"/>
              <a:t>compatibility between your boots, skis and bindings.</a:t>
            </a:r>
          </a:p>
          <a:p>
            <a:r>
              <a:rPr lang="en-US" dirty="0" smtClean="0"/>
              <a:t>The </a:t>
            </a:r>
            <a:r>
              <a:rPr lang="en-US" dirty="0"/>
              <a:t>anti-friction device plate should also be checked </a:t>
            </a:r>
            <a:r>
              <a:rPr lang="en-US" dirty="0" smtClean="0"/>
              <a:t>for damage</a:t>
            </a:r>
            <a:r>
              <a:rPr lang="en-US" dirty="0"/>
              <a:t>. </a:t>
            </a:r>
            <a:endParaRPr lang="en-US" dirty="0" smtClean="0"/>
          </a:p>
          <a:p>
            <a:pPr lvl="1">
              <a:buFont typeface="Courier New" panose="02070309020205020404" pitchFamily="49" charset="0"/>
              <a:buChar char="o"/>
            </a:pPr>
            <a:r>
              <a:rPr lang="en-US" dirty="0" smtClean="0"/>
              <a:t>It </a:t>
            </a:r>
            <a:r>
              <a:rPr lang="en-US" dirty="0"/>
              <a:t>is easily replaceable, as long as you catch </a:t>
            </a:r>
            <a:r>
              <a:rPr lang="en-US" dirty="0" smtClean="0"/>
              <a:t>the damage </a:t>
            </a:r>
            <a:r>
              <a:rPr lang="en-US" dirty="0"/>
              <a:t>before it becomes severe. </a:t>
            </a:r>
            <a:endParaRPr lang="en-US" dirty="0" smtClean="0"/>
          </a:p>
          <a:p>
            <a:r>
              <a:rPr lang="en-US" dirty="0" smtClean="0"/>
              <a:t>Most </a:t>
            </a:r>
            <a:r>
              <a:rPr lang="en-US" dirty="0"/>
              <a:t>experts suggest </a:t>
            </a:r>
            <a:r>
              <a:rPr lang="en-US" dirty="0" smtClean="0"/>
              <a:t>that your DIN setting should be lowered when you reach the age of </a:t>
            </a:r>
            <a:r>
              <a:rPr lang="en-US" dirty="0"/>
              <a:t>50. </a:t>
            </a:r>
            <a:endParaRPr lang="en-US" dirty="0" smtClean="0"/>
          </a:p>
          <a:p>
            <a:r>
              <a:rPr lang="en-US" dirty="0" smtClean="0"/>
              <a:t>On </a:t>
            </a:r>
            <a:r>
              <a:rPr lang="en-US" dirty="0"/>
              <a:t>the other hand, if you are starting to ski in </a:t>
            </a:r>
            <a:r>
              <a:rPr lang="en-US" dirty="0" smtClean="0"/>
              <a:t>more challenging </a:t>
            </a:r>
            <a:r>
              <a:rPr lang="en-US" dirty="0"/>
              <a:t>terrain, you might want to take your bindings </a:t>
            </a:r>
            <a:r>
              <a:rPr lang="en-US" dirty="0" smtClean="0"/>
              <a:t>to the </a:t>
            </a:r>
            <a:r>
              <a:rPr lang="en-US" dirty="0"/>
              <a:t>shop and have them adjusted to a higher DIN setting.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075" y="1325563"/>
            <a:ext cx="3944694" cy="2631080"/>
          </a:xfrm>
          <a:prstGeom prst="rect">
            <a:avLst/>
          </a:prstGeom>
        </p:spPr>
      </p:pic>
    </p:spTree>
    <p:extLst>
      <p:ext uri="{BB962C8B-B14F-4D97-AF65-F5344CB8AC3E}">
        <p14:creationId xmlns:p14="http://schemas.microsoft.com/office/powerpoint/2010/main" val="35742691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Keep Bindings Clean and Dry</a:t>
            </a:r>
            <a:endParaRPr lang="en-US" dirty="0"/>
          </a:p>
        </p:txBody>
      </p:sp>
      <p:sp>
        <p:nvSpPr>
          <p:cNvPr id="3" name="Content Placeholder 2"/>
          <p:cNvSpPr>
            <a:spLocks noGrp="1"/>
          </p:cNvSpPr>
          <p:nvPr>
            <p:ph idx="1"/>
          </p:nvPr>
        </p:nvSpPr>
        <p:spPr>
          <a:xfrm>
            <a:off x="838200" y="1325564"/>
            <a:ext cx="6092439" cy="5152148"/>
          </a:xfrm>
        </p:spPr>
        <p:txBody>
          <a:bodyPr>
            <a:normAutofit fontScale="92500"/>
          </a:bodyPr>
          <a:lstStyle/>
          <a:p>
            <a:r>
              <a:rPr lang="en-US" dirty="0" smtClean="0"/>
              <a:t>Remember </a:t>
            </a:r>
            <a:r>
              <a:rPr lang="en-US" dirty="0"/>
              <a:t>to dry your bindings after each use in order to </a:t>
            </a:r>
            <a:r>
              <a:rPr lang="en-US" dirty="0" smtClean="0"/>
              <a:t>prevent the </a:t>
            </a:r>
            <a:r>
              <a:rPr lang="en-US" dirty="0"/>
              <a:t>build up of dirt and grime</a:t>
            </a:r>
            <a:r>
              <a:rPr lang="en-US" dirty="0" smtClean="0"/>
              <a:t>.</a:t>
            </a:r>
          </a:p>
          <a:p>
            <a:r>
              <a:rPr lang="en-US" dirty="0"/>
              <a:t>I</a:t>
            </a:r>
            <a:r>
              <a:rPr lang="en-US" dirty="0" smtClean="0"/>
              <a:t>f </a:t>
            </a:r>
            <a:r>
              <a:rPr lang="en-US" dirty="0"/>
              <a:t>you keep </a:t>
            </a:r>
            <a:r>
              <a:rPr lang="en-US" dirty="0" smtClean="0"/>
              <a:t>your bindings </a:t>
            </a:r>
            <a:r>
              <a:rPr lang="en-US" dirty="0"/>
              <a:t>on your vehicle's ski rack, be sure to invest in a pair </a:t>
            </a:r>
            <a:r>
              <a:rPr lang="en-US" dirty="0" smtClean="0"/>
              <a:t>of binding </a:t>
            </a:r>
            <a:r>
              <a:rPr lang="en-US" dirty="0"/>
              <a:t>covers. </a:t>
            </a:r>
            <a:endParaRPr lang="en-US" dirty="0" smtClean="0"/>
          </a:p>
          <a:p>
            <a:r>
              <a:rPr lang="en-US" dirty="0" smtClean="0"/>
              <a:t>Many </a:t>
            </a:r>
            <a:r>
              <a:rPr lang="en-US" dirty="0"/>
              <a:t>experts suggest that twice a year you </a:t>
            </a:r>
            <a:r>
              <a:rPr lang="en-US" dirty="0" smtClean="0"/>
              <a:t>grease the </a:t>
            </a:r>
            <a:r>
              <a:rPr lang="en-US" dirty="0"/>
              <a:t>heel piece of your binding, and some suggest that you </a:t>
            </a:r>
            <a:r>
              <a:rPr lang="en-US" dirty="0" smtClean="0"/>
              <a:t>lower your </a:t>
            </a:r>
            <a:r>
              <a:rPr lang="en-US" dirty="0"/>
              <a:t>DIN setting for summer storage. </a:t>
            </a:r>
            <a:endParaRPr lang="en-US" dirty="0" smtClean="0"/>
          </a:p>
          <a:p>
            <a:r>
              <a:rPr lang="en-US" dirty="0" smtClean="0"/>
              <a:t>During </a:t>
            </a:r>
            <a:r>
              <a:rPr lang="en-US" dirty="0"/>
              <a:t>the off-season, be </a:t>
            </a:r>
            <a:r>
              <a:rPr lang="en-US" dirty="0" smtClean="0"/>
              <a:t>sure to </a:t>
            </a:r>
            <a:r>
              <a:rPr lang="en-US" dirty="0"/>
              <a:t>store your </a:t>
            </a:r>
            <a:r>
              <a:rPr lang="en-US" dirty="0" smtClean="0"/>
              <a:t>skis on a rack </a:t>
            </a:r>
            <a:r>
              <a:rPr lang="en-US" dirty="0"/>
              <a:t>in a warm, dry place.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451" y="1325563"/>
            <a:ext cx="2058481" cy="3757925"/>
          </a:xfrm>
          <a:prstGeom prst="rect">
            <a:avLst/>
          </a:prstGeom>
        </p:spPr>
      </p:pic>
      <p:pic>
        <p:nvPicPr>
          <p:cNvPr id="6" name="Picture 5"/>
          <p:cNvPicPr>
            <a:picLocks noChangeAspect="1"/>
          </p:cNvPicPr>
          <p:nvPr/>
        </p:nvPicPr>
        <p:blipFill>
          <a:blip r:embed="rId3"/>
          <a:stretch>
            <a:fillRect/>
          </a:stretch>
        </p:blipFill>
        <p:spPr>
          <a:xfrm>
            <a:off x="9205933" y="1325563"/>
            <a:ext cx="2819545" cy="3757925"/>
          </a:xfrm>
          <a:prstGeom prst="rect">
            <a:avLst/>
          </a:prstGeom>
        </p:spPr>
      </p:pic>
    </p:spTree>
    <p:extLst>
      <p:ext uri="{BB962C8B-B14F-4D97-AF65-F5344CB8AC3E}">
        <p14:creationId xmlns:p14="http://schemas.microsoft.com/office/powerpoint/2010/main" val="3659509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Tech Bindings</a:t>
            </a:r>
            <a:endParaRPr lang="en-US" dirty="0"/>
          </a:p>
        </p:txBody>
      </p:sp>
      <p:sp>
        <p:nvSpPr>
          <p:cNvPr id="3" name="Content Placeholder 2"/>
          <p:cNvSpPr>
            <a:spLocks noGrp="1"/>
          </p:cNvSpPr>
          <p:nvPr>
            <p:ph idx="1"/>
          </p:nvPr>
        </p:nvSpPr>
        <p:spPr>
          <a:xfrm>
            <a:off x="838200" y="1325562"/>
            <a:ext cx="6194989" cy="5417069"/>
          </a:xfrm>
        </p:spPr>
        <p:txBody>
          <a:bodyPr>
            <a:normAutofit fontScale="92500" lnSpcReduction="20000"/>
          </a:bodyPr>
          <a:lstStyle/>
          <a:p>
            <a:r>
              <a:rPr lang="en-US" dirty="0"/>
              <a:t>Tech bindings are used for backcountry ski touring. </a:t>
            </a:r>
            <a:endParaRPr lang="en-US" dirty="0" smtClean="0"/>
          </a:p>
          <a:p>
            <a:r>
              <a:rPr lang="en-US" dirty="0" smtClean="0"/>
              <a:t>Instead </a:t>
            </a:r>
            <a:r>
              <a:rPr lang="en-US" dirty="0"/>
              <a:t>of stepping into the binding like a traditional alpine binding, tech bindings connect the boot to the ski using pins that attach at the heel and toe. </a:t>
            </a:r>
            <a:endParaRPr lang="en-US" dirty="0" smtClean="0"/>
          </a:p>
          <a:p>
            <a:r>
              <a:rPr lang="en-US" dirty="0" smtClean="0"/>
              <a:t>The </a:t>
            </a:r>
            <a:r>
              <a:rPr lang="en-US" dirty="0"/>
              <a:t>heel pins can release so that the boot just pivots from the toe for uphill travel. </a:t>
            </a:r>
            <a:endParaRPr lang="en-US" dirty="0" smtClean="0"/>
          </a:p>
          <a:p>
            <a:r>
              <a:rPr lang="en-US" dirty="0" smtClean="0"/>
              <a:t>Tech </a:t>
            </a:r>
            <a:r>
              <a:rPr lang="en-US" dirty="0"/>
              <a:t>bindings are far lighter than traditional alpine bindings and allow for easy ski touring capability. </a:t>
            </a:r>
            <a:endParaRPr lang="en-US" dirty="0" smtClean="0"/>
          </a:p>
          <a:p>
            <a:r>
              <a:rPr lang="en-US" dirty="0" smtClean="0"/>
              <a:t>They </a:t>
            </a:r>
            <a:r>
              <a:rPr lang="en-US" dirty="0"/>
              <a:t>do not provide the elastic travel and consistent releasability of alpine bindings. </a:t>
            </a:r>
            <a:endParaRPr lang="en-US" dirty="0" smtClean="0"/>
          </a:p>
          <a:p>
            <a:r>
              <a:rPr lang="en-US" dirty="0" smtClean="0"/>
              <a:t>To </a:t>
            </a:r>
            <a:r>
              <a:rPr lang="en-US" dirty="0"/>
              <a:t>use tech bindings, you must have boots with tech inserts.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5679" y="1325562"/>
            <a:ext cx="4741470" cy="3160980"/>
          </a:xfrm>
          <a:prstGeom prst="rect">
            <a:avLst/>
          </a:prstGeom>
        </p:spPr>
      </p:pic>
    </p:spTree>
    <p:extLst>
      <p:ext uri="{BB962C8B-B14F-4D97-AF65-F5344CB8AC3E}">
        <p14:creationId xmlns:p14="http://schemas.microsoft.com/office/powerpoint/2010/main" val="3093227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Hybrid Bindings</a:t>
            </a:r>
            <a:endParaRPr lang="en-US" dirty="0"/>
          </a:p>
        </p:txBody>
      </p:sp>
      <p:sp>
        <p:nvSpPr>
          <p:cNvPr id="3" name="Content Placeholder 2"/>
          <p:cNvSpPr>
            <a:spLocks noGrp="1"/>
          </p:cNvSpPr>
          <p:nvPr>
            <p:ph idx="1"/>
          </p:nvPr>
        </p:nvSpPr>
        <p:spPr>
          <a:xfrm>
            <a:off x="838201" y="1325562"/>
            <a:ext cx="6588094" cy="5100875"/>
          </a:xfrm>
        </p:spPr>
        <p:txBody>
          <a:bodyPr>
            <a:normAutofit fontScale="92500" lnSpcReduction="10000"/>
          </a:bodyPr>
          <a:lstStyle/>
          <a:p>
            <a:r>
              <a:rPr lang="en-US" dirty="0" smtClean="0"/>
              <a:t>Hybrid </a:t>
            </a:r>
            <a:r>
              <a:rPr lang="en-US" dirty="0"/>
              <a:t>bindings </a:t>
            </a:r>
            <a:r>
              <a:rPr lang="en-US" dirty="0" smtClean="0"/>
              <a:t>combine </a:t>
            </a:r>
            <a:r>
              <a:rPr lang="en-US" dirty="0"/>
              <a:t>the capabilities of both tech bindings and alpine bindings. </a:t>
            </a:r>
            <a:endParaRPr lang="en-US" dirty="0" smtClean="0"/>
          </a:p>
          <a:p>
            <a:r>
              <a:rPr lang="en-US" dirty="0" smtClean="0"/>
              <a:t>They </a:t>
            </a:r>
            <a:r>
              <a:rPr lang="en-US" dirty="0"/>
              <a:t>provide the uphill touring capability of tech bindings, albeit in a heavier and more complex package. </a:t>
            </a:r>
            <a:endParaRPr lang="en-US" dirty="0" smtClean="0"/>
          </a:p>
          <a:p>
            <a:r>
              <a:rPr lang="en-US" dirty="0" smtClean="0"/>
              <a:t>They </a:t>
            </a:r>
            <a:r>
              <a:rPr lang="en-US" dirty="0"/>
              <a:t>also provide the releasability and elastic travel of alpine bindings, making them safe and comfortable to routinely use for downhill skiing. </a:t>
            </a:r>
            <a:endParaRPr lang="en-US" dirty="0" smtClean="0"/>
          </a:p>
          <a:p>
            <a:r>
              <a:rPr lang="en-US" dirty="0" smtClean="0"/>
              <a:t>Hybrid </a:t>
            </a:r>
            <a:r>
              <a:rPr lang="en-US" dirty="0"/>
              <a:t>bindings are a great choice for someone who wants one boot, binding, and ski for both alpine touring in the backcountry and downhill skiing at the resort. </a:t>
            </a:r>
          </a:p>
          <a:p>
            <a:endParaRPr lang="en-US" dirty="0"/>
          </a:p>
        </p:txBody>
      </p:sp>
      <p:pic>
        <p:nvPicPr>
          <p:cNvPr id="5" name="Picture 4"/>
          <p:cNvPicPr>
            <a:picLocks noChangeAspect="1"/>
          </p:cNvPicPr>
          <p:nvPr/>
        </p:nvPicPr>
        <p:blipFill>
          <a:blip r:embed="rId2"/>
          <a:stretch>
            <a:fillRect/>
          </a:stretch>
        </p:blipFill>
        <p:spPr>
          <a:xfrm>
            <a:off x="7426295" y="1325561"/>
            <a:ext cx="4364765" cy="2909843"/>
          </a:xfrm>
          <a:prstGeom prst="rect">
            <a:avLst/>
          </a:prstGeom>
        </p:spPr>
      </p:pic>
    </p:spTree>
    <p:extLst>
      <p:ext uri="{BB962C8B-B14F-4D97-AF65-F5344CB8AC3E}">
        <p14:creationId xmlns:p14="http://schemas.microsoft.com/office/powerpoint/2010/main" val="3706083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7</a:t>
            </a:r>
            <a:endParaRPr lang="en-US" dirty="0"/>
          </a:p>
        </p:txBody>
      </p:sp>
      <p:sp>
        <p:nvSpPr>
          <p:cNvPr id="3" name="Content Placeholder 2"/>
          <p:cNvSpPr>
            <a:spLocks noGrp="1"/>
          </p:cNvSpPr>
          <p:nvPr>
            <p:ph idx="1"/>
          </p:nvPr>
        </p:nvSpPr>
        <p:spPr>
          <a:xfrm>
            <a:off x="838200" y="1825625"/>
            <a:ext cx="10515600" cy="4797366"/>
          </a:xfrm>
        </p:spPr>
        <p:txBody>
          <a:bodyPr>
            <a:normAutofit fontScale="85000" lnSpcReduction="20000"/>
          </a:bodyPr>
          <a:lstStyle/>
          <a:p>
            <a:pPr marL="0" lvl="0" indent="0">
              <a:buNone/>
            </a:pPr>
            <a:r>
              <a:rPr lang="en-US" dirty="0"/>
              <a:t>Complete all of the requirements for </a:t>
            </a:r>
            <a:r>
              <a:rPr lang="en-US" b="1" dirty="0"/>
              <a:t>Downhill (Alpine) Skiing</a:t>
            </a:r>
            <a:r>
              <a:rPr lang="en-US" dirty="0"/>
              <a:t> </a:t>
            </a:r>
          </a:p>
          <a:p>
            <a:pPr marL="914400" lvl="1" indent="-457200">
              <a:buFont typeface="+mj-lt"/>
              <a:buAutoNum type="alphaLcPeriod"/>
            </a:pPr>
            <a:r>
              <a:rPr lang="en-US" dirty="0"/>
              <a:t>Show how to use and maintain your own release bindings and explain the use of two others. Explain the international DIN standard and what it means to skiers.</a:t>
            </a:r>
          </a:p>
          <a:p>
            <a:pPr marL="914400" lvl="1" indent="-457200">
              <a:buFont typeface="+mj-lt"/>
              <a:buAutoNum type="alphaLcPeriod"/>
            </a:pPr>
            <a:r>
              <a:rPr lang="en-US" dirty="0">
                <a:solidFill>
                  <a:srgbClr val="C00000"/>
                </a:solidFill>
              </a:rPr>
              <a:t>Explain the American Teaching System and a basic snow-skiing progression.</a:t>
            </a:r>
          </a:p>
          <a:p>
            <a:pPr marL="914400" lvl="1" indent="-457200">
              <a:buFont typeface="+mj-lt"/>
              <a:buAutoNum type="alphaLcPeriod"/>
            </a:pPr>
            <a:r>
              <a:rPr lang="en-US" dirty="0"/>
              <a:t>Discuss the five types of Alpine skis. Demonstrate two ways to carry skis and poles safely and easily.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On a gentle slope, demonstrate some of the beginning maneuvers learned in skiing. Include the straight run, gliding wedge, wedge stop, sidestep, and herringbone maneuvers.</a:t>
            </a:r>
          </a:p>
          <a:p>
            <a:pPr marL="914400" lvl="1" indent="-457200">
              <a:buFont typeface="+mj-lt"/>
              <a:buAutoNum type="alphaLcPeriod"/>
            </a:pPr>
            <a:r>
              <a:rPr lang="en-US" dirty="0"/>
              <a:t>On slightly steeper terrain, show linked wedge turns.</a:t>
            </a:r>
          </a:p>
          <a:p>
            <a:pPr marL="914400" lvl="1" indent="-457200">
              <a:buFont typeface="+mj-lt"/>
              <a:buAutoNum type="alphaLcPeriod"/>
            </a:pPr>
            <a:r>
              <a:rPr lang="en-US" dirty="0"/>
              <a:t>On a moderate slope, demonstrate five to 10 christies.</a:t>
            </a:r>
          </a:p>
          <a:p>
            <a:pPr marL="914400" lvl="1" indent="-457200">
              <a:buFont typeface="+mj-lt"/>
              <a:buAutoNum type="alphaLcPeriod"/>
            </a:pPr>
            <a:r>
              <a:rPr lang="en-US" dirty="0"/>
              <a:t>Make a controlled run down an intermediate slope and demonstrate the following:</a:t>
            </a:r>
          </a:p>
          <a:p>
            <a:pPr marL="1371600" lvl="2" indent="-457200">
              <a:buFont typeface="+mj-lt"/>
              <a:buAutoNum type="arabicPeriod"/>
            </a:pPr>
            <a:r>
              <a:rPr lang="en-US" dirty="0"/>
              <a:t>Short-, medium-, and long-radius parallel turns</a:t>
            </a:r>
          </a:p>
          <a:p>
            <a:pPr marL="1371600" lvl="2" indent="-457200">
              <a:buFont typeface="+mj-lt"/>
              <a:buAutoNum type="arabicPeriod"/>
            </a:pPr>
            <a:r>
              <a:rPr lang="en-US" dirty="0"/>
              <a:t>A sideslip and safety (hockey) stop to each side</a:t>
            </a:r>
          </a:p>
          <a:p>
            <a:pPr marL="1371600" lvl="2" indent="-457200">
              <a:buFont typeface="+mj-lt"/>
              <a:buAutoNum type="arabicPeriod"/>
            </a:pPr>
            <a:r>
              <a:rPr lang="en-US" dirty="0"/>
              <a:t>Traverse across a slope</a:t>
            </a:r>
          </a:p>
          <a:p>
            <a:pPr marL="914400" lvl="1" indent="-457200">
              <a:buFont typeface="+mj-lt"/>
              <a:buAutoNum type="alphaLcPeriod"/>
            </a:pPr>
            <a:r>
              <a:rPr lang="en-US" dirty="0"/>
              <a:t>Demonstrate the ability to ski in varied conditions, including changes in pitch, snow conditions, and moguls. Maintain your balance and ability to turn.</a:t>
            </a:r>
          </a:p>
          <a:p>
            <a:pPr marL="914400" lvl="1" indent="-457200">
              <a:buFont typeface="+mj-lt"/>
              <a:buAutoNum type="alphaLcPeriod"/>
            </a:pPr>
            <a:r>
              <a:rPr lang="en-US" dirty="0"/>
              <a:t>Name the major ski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77216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Winter Sports Safety</a:t>
            </a:r>
          </a:p>
        </p:txBody>
      </p:sp>
      <p:sp>
        <p:nvSpPr>
          <p:cNvPr id="3" name="Content Placeholder 2"/>
          <p:cNvSpPr>
            <a:spLocks noGrp="1"/>
          </p:cNvSpPr>
          <p:nvPr>
            <p:ph idx="1"/>
          </p:nvPr>
        </p:nvSpPr>
        <p:spPr>
          <a:xfrm>
            <a:off x="838200" y="1690688"/>
            <a:ext cx="7895602" cy="5026306"/>
          </a:xfrm>
        </p:spPr>
        <p:txBody>
          <a:bodyPr>
            <a:normAutofit fontScale="92500" lnSpcReduction="20000"/>
          </a:bodyPr>
          <a:lstStyle/>
          <a:p>
            <a:pPr marL="0" indent="0">
              <a:buNone/>
            </a:pPr>
            <a:r>
              <a:rPr lang="en-US" dirty="0"/>
              <a:t>Be sure your winter outdoor activities always follow </a:t>
            </a:r>
            <a:r>
              <a:rPr lang="en-US" dirty="0" smtClean="0"/>
              <a:t>these guidelines:</a:t>
            </a:r>
          </a:p>
          <a:p>
            <a:pPr marL="514350" indent="-514350">
              <a:buFont typeface="+mj-lt"/>
              <a:buAutoNum type="arabicPeriod"/>
            </a:pPr>
            <a:r>
              <a:rPr lang="en-US" dirty="0" smtClean="0"/>
              <a:t>All </a:t>
            </a:r>
            <a:r>
              <a:rPr lang="en-US" dirty="0"/>
              <a:t>winter activities must be supervised by mature </a:t>
            </a:r>
            <a:r>
              <a:rPr lang="en-US" dirty="0" smtClean="0"/>
              <a:t>and conscientious </a:t>
            </a:r>
            <a:r>
              <a:rPr lang="en-US" dirty="0"/>
              <a:t>adults (at least one of whom must be age 21 </a:t>
            </a:r>
            <a:r>
              <a:rPr lang="en-US" dirty="0" smtClean="0"/>
              <a:t>or older</a:t>
            </a:r>
            <a:r>
              <a:rPr lang="en-US" dirty="0"/>
              <a:t>) who understand and knowingly accept responsibility </a:t>
            </a:r>
            <a:r>
              <a:rPr lang="en-US" dirty="0" smtClean="0"/>
              <a:t>for the </a:t>
            </a:r>
            <a:r>
              <a:rPr lang="en-US" dirty="0"/>
              <a:t>well-being and safety of the youth in their care.</a:t>
            </a:r>
          </a:p>
          <a:p>
            <a:pPr marL="514350" indent="-514350">
              <a:buFont typeface="+mj-lt"/>
              <a:buAutoNum type="arabicPeriod"/>
            </a:pPr>
            <a:r>
              <a:rPr lang="en-US" dirty="0" smtClean="0"/>
              <a:t>Winter </a:t>
            </a:r>
            <a:r>
              <a:rPr lang="en-US" dirty="0"/>
              <a:t>sports activities embody intrinsic hazards that </a:t>
            </a:r>
            <a:r>
              <a:rPr lang="en-US" dirty="0" smtClean="0"/>
              <a:t>vary from </a:t>
            </a:r>
            <a:r>
              <a:rPr lang="en-US" dirty="0"/>
              <a:t>sport to sport. Participants should be aware of </a:t>
            </a:r>
            <a:r>
              <a:rPr lang="en-US" dirty="0" smtClean="0"/>
              <a:t>the potential </a:t>
            </a:r>
            <a:r>
              <a:rPr lang="en-US" dirty="0"/>
              <a:t>hazards of any winter sport before engaging in it.</a:t>
            </a:r>
          </a:p>
          <a:p>
            <a:pPr marL="514350" indent="-514350">
              <a:buFont typeface="+mj-lt"/>
              <a:buAutoNum type="arabicPeriod"/>
            </a:pPr>
            <a:r>
              <a:rPr lang="en-US" dirty="0" smtClean="0"/>
              <a:t>Appropriate </a:t>
            </a:r>
            <a:r>
              <a:rPr lang="en-US" dirty="0"/>
              <a:t>personal protective equipment is required for </a:t>
            </a:r>
            <a:r>
              <a:rPr lang="en-US" dirty="0" smtClean="0"/>
              <a:t>all activities</a:t>
            </a:r>
            <a:r>
              <a:rPr lang="en-US" dirty="0"/>
              <a:t>. </a:t>
            </a:r>
            <a:r>
              <a:rPr lang="en-US" dirty="0" smtClean="0"/>
              <a:t>The </a:t>
            </a:r>
            <a:r>
              <a:rPr lang="en-US" dirty="0"/>
              <a:t>use of helmets is required for the </a:t>
            </a:r>
            <a:r>
              <a:rPr lang="en-US" dirty="0" smtClean="0"/>
              <a:t>following activities</a:t>
            </a:r>
            <a:r>
              <a:rPr lang="en-US" dirty="0"/>
              <a:t>: downhill skiing, snowboarding and </a:t>
            </a:r>
            <a:r>
              <a:rPr lang="en-US" dirty="0" smtClean="0"/>
              <a:t>operating snowmobiles </a:t>
            </a:r>
            <a:r>
              <a:rPr lang="en-US" dirty="0"/>
              <a:t>(requires full face helmets).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3802" y="1690688"/>
            <a:ext cx="3153398" cy="3805100"/>
          </a:xfrm>
          <a:prstGeom prst="rect">
            <a:avLst/>
          </a:prstGeom>
        </p:spPr>
      </p:pic>
    </p:spTree>
    <p:extLst>
      <p:ext uri="{BB962C8B-B14F-4D97-AF65-F5344CB8AC3E}">
        <p14:creationId xmlns:p14="http://schemas.microsoft.com/office/powerpoint/2010/main" val="22544216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American Teaching System</a:t>
            </a:r>
            <a:endParaRPr lang="en-US" dirty="0"/>
          </a:p>
        </p:txBody>
      </p:sp>
      <p:sp>
        <p:nvSpPr>
          <p:cNvPr id="3" name="Content Placeholder 2"/>
          <p:cNvSpPr>
            <a:spLocks noGrp="1"/>
          </p:cNvSpPr>
          <p:nvPr>
            <p:ph idx="1"/>
          </p:nvPr>
        </p:nvSpPr>
        <p:spPr>
          <a:xfrm>
            <a:off x="838200" y="1325562"/>
            <a:ext cx="7066660" cy="5408523"/>
          </a:xfrm>
        </p:spPr>
        <p:txBody>
          <a:bodyPr>
            <a:normAutofit fontScale="85000" lnSpcReduction="20000"/>
          </a:bodyPr>
          <a:lstStyle/>
          <a:p>
            <a:r>
              <a:rPr lang="en-US" dirty="0" smtClean="0"/>
              <a:t>The </a:t>
            </a:r>
            <a:r>
              <a:rPr lang="en-US" dirty="0"/>
              <a:t>basic teaching progression starts a student </a:t>
            </a:r>
            <a:r>
              <a:rPr lang="en-US" dirty="0" smtClean="0"/>
              <a:t>with balancing </a:t>
            </a:r>
            <a:r>
              <a:rPr lang="en-US" dirty="0"/>
              <a:t>on a moving ski on a flat area and progresses to 2 </a:t>
            </a:r>
            <a:r>
              <a:rPr lang="en-US" dirty="0" smtClean="0"/>
              <a:t>skis, making </a:t>
            </a:r>
            <a:r>
              <a:rPr lang="en-US" dirty="0"/>
              <a:t>a wedge turn in each direction, and stopping by </a:t>
            </a:r>
            <a:r>
              <a:rPr lang="en-US" dirty="0" smtClean="0"/>
              <a:t>turning uphill </a:t>
            </a:r>
            <a:r>
              <a:rPr lang="en-US" dirty="0"/>
              <a:t>by stepping out of the position. </a:t>
            </a:r>
            <a:endParaRPr lang="en-US" dirty="0" smtClean="0"/>
          </a:p>
          <a:p>
            <a:r>
              <a:rPr lang="en-US" dirty="0" smtClean="0"/>
              <a:t>Once </a:t>
            </a:r>
            <a:r>
              <a:rPr lang="en-US" dirty="0"/>
              <a:t>the student can turn </a:t>
            </a:r>
            <a:r>
              <a:rPr lang="en-US" dirty="0" smtClean="0"/>
              <a:t>both ways </a:t>
            </a:r>
            <a:r>
              <a:rPr lang="en-US" dirty="0"/>
              <a:t>and stop on command on a gentle slope, edging of the skis </a:t>
            </a:r>
            <a:r>
              <a:rPr lang="en-US" dirty="0" smtClean="0"/>
              <a:t>by side </a:t>
            </a:r>
            <a:r>
              <a:rPr lang="en-US" dirty="0"/>
              <a:t>stepping up and downhill and climbing with a </a:t>
            </a:r>
            <a:r>
              <a:rPr lang="en-US" dirty="0" smtClean="0"/>
              <a:t>herringbone maneuver </a:t>
            </a:r>
            <a:r>
              <a:rPr lang="en-US" dirty="0"/>
              <a:t>is introduced and the skill is developed to let the </a:t>
            </a:r>
            <a:r>
              <a:rPr lang="en-US" dirty="0" smtClean="0"/>
              <a:t>student climb </a:t>
            </a:r>
            <a:r>
              <a:rPr lang="en-US" dirty="0"/>
              <a:t>and slide on a gentle slope. </a:t>
            </a:r>
            <a:endParaRPr lang="en-US" dirty="0" smtClean="0"/>
          </a:p>
          <a:p>
            <a:r>
              <a:rPr lang="en-US" dirty="0" smtClean="0"/>
              <a:t>At </a:t>
            </a:r>
            <a:r>
              <a:rPr lang="en-US" dirty="0"/>
              <a:t>this point the student is </a:t>
            </a:r>
            <a:r>
              <a:rPr lang="en-US" dirty="0" smtClean="0"/>
              <a:t>shown how </a:t>
            </a:r>
            <a:r>
              <a:rPr lang="en-US" dirty="0"/>
              <a:t>to ride and unload from a beginners lift, the next stage is to </a:t>
            </a:r>
            <a:r>
              <a:rPr lang="en-US" dirty="0" smtClean="0"/>
              <a:t>ski a </a:t>
            </a:r>
            <a:r>
              <a:rPr lang="en-US" dirty="0"/>
              <a:t>great deal and to practice the 3 skills they have been shown </a:t>
            </a:r>
            <a:r>
              <a:rPr lang="en-US" dirty="0" smtClean="0"/>
              <a:t>and to </a:t>
            </a:r>
            <a:r>
              <a:rPr lang="en-US" dirty="0"/>
              <a:t>learn about pressuring the ski edge. </a:t>
            </a:r>
            <a:endParaRPr lang="en-US" dirty="0" smtClean="0"/>
          </a:p>
          <a:p>
            <a:r>
              <a:rPr lang="en-US" dirty="0" smtClean="0"/>
              <a:t>This </a:t>
            </a:r>
            <a:r>
              <a:rPr lang="en-US" dirty="0"/>
              <a:t>initial lesson </a:t>
            </a:r>
            <a:r>
              <a:rPr lang="en-US" dirty="0" smtClean="0"/>
              <a:t>can usually </a:t>
            </a:r>
            <a:r>
              <a:rPr lang="en-US" dirty="0"/>
              <a:t>be taught in about 1.5 hours in many ski resorts. The </a:t>
            </a:r>
            <a:r>
              <a:rPr lang="en-US" dirty="0" smtClean="0"/>
              <a:t>next lesson </a:t>
            </a:r>
            <a:r>
              <a:rPr lang="en-US" dirty="0"/>
              <a:t>will involve more skiing, and some new turns to help </a:t>
            </a:r>
            <a:r>
              <a:rPr lang="en-US" dirty="0" smtClean="0"/>
              <a:t>the student </a:t>
            </a:r>
            <a:r>
              <a:rPr lang="en-US" dirty="0"/>
              <a:t>to become a good skier.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5775" y="1325562"/>
            <a:ext cx="3816573" cy="3167755"/>
          </a:xfrm>
          <a:prstGeom prst="rect">
            <a:avLst/>
          </a:prstGeom>
        </p:spPr>
      </p:pic>
    </p:spTree>
    <p:extLst>
      <p:ext uri="{BB962C8B-B14F-4D97-AF65-F5344CB8AC3E}">
        <p14:creationId xmlns:p14="http://schemas.microsoft.com/office/powerpoint/2010/main" val="33280654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7</a:t>
            </a:r>
            <a:endParaRPr lang="en-US" dirty="0"/>
          </a:p>
        </p:txBody>
      </p:sp>
      <p:sp>
        <p:nvSpPr>
          <p:cNvPr id="3" name="Content Placeholder 2"/>
          <p:cNvSpPr>
            <a:spLocks noGrp="1"/>
          </p:cNvSpPr>
          <p:nvPr>
            <p:ph idx="1"/>
          </p:nvPr>
        </p:nvSpPr>
        <p:spPr>
          <a:xfrm>
            <a:off x="838200" y="1825625"/>
            <a:ext cx="10515600" cy="4797366"/>
          </a:xfrm>
        </p:spPr>
        <p:txBody>
          <a:bodyPr>
            <a:normAutofit fontScale="85000" lnSpcReduction="20000"/>
          </a:bodyPr>
          <a:lstStyle/>
          <a:p>
            <a:pPr marL="0" lvl="0" indent="0">
              <a:buNone/>
            </a:pPr>
            <a:r>
              <a:rPr lang="en-US" dirty="0"/>
              <a:t>Complete all of the requirements for </a:t>
            </a:r>
            <a:r>
              <a:rPr lang="en-US" b="1" dirty="0"/>
              <a:t>Downhill (Alpine) Skiing</a:t>
            </a:r>
            <a:r>
              <a:rPr lang="en-US" dirty="0"/>
              <a:t> </a:t>
            </a:r>
          </a:p>
          <a:p>
            <a:pPr marL="914400" lvl="1" indent="-457200">
              <a:buFont typeface="+mj-lt"/>
              <a:buAutoNum type="alphaLcPeriod"/>
            </a:pPr>
            <a:r>
              <a:rPr lang="en-US" dirty="0"/>
              <a:t>Show how to use and maintain your own release bindings and explain the use of two others. Explain the international DIN standard and what it means to skiers.</a:t>
            </a:r>
          </a:p>
          <a:p>
            <a:pPr marL="914400" lvl="1" indent="-457200">
              <a:buFont typeface="+mj-lt"/>
              <a:buAutoNum type="alphaLcPeriod"/>
            </a:pPr>
            <a:r>
              <a:rPr lang="en-US" dirty="0"/>
              <a:t>Explain the American Teaching System and a basic snow-skiing progression.</a:t>
            </a:r>
          </a:p>
          <a:p>
            <a:pPr marL="914400" lvl="1" indent="-457200">
              <a:buFont typeface="+mj-lt"/>
              <a:buAutoNum type="alphaLcPeriod"/>
            </a:pPr>
            <a:r>
              <a:rPr lang="en-US" dirty="0">
                <a:solidFill>
                  <a:srgbClr val="C00000"/>
                </a:solidFill>
              </a:rPr>
              <a:t>Discuss the five types of Alpine skis. Demonstrate two ways to carry skis and poles safely and easily.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On a gentle slope, demonstrate some of the beginning maneuvers learned in skiing. Include the straight run, gliding wedge, wedge stop, sidestep, and herringbone maneuvers.</a:t>
            </a:r>
          </a:p>
          <a:p>
            <a:pPr marL="914400" lvl="1" indent="-457200">
              <a:buFont typeface="+mj-lt"/>
              <a:buAutoNum type="alphaLcPeriod"/>
            </a:pPr>
            <a:r>
              <a:rPr lang="en-US" dirty="0"/>
              <a:t>On slightly steeper terrain, show linked wedge turns.</a:t>
            </a:r>
          </a:p>
          <a:p>
            <a:pPr marL="914400" lvl="1" indent="-457200">
              <a:buFont typeface="+mj-lt"/>
              <a:buAutoNum type="alphaLcPeriod"/>
            </a:pPr>
            <a:r>
              <a:rPr lang="en-US" dirty="0"/>
              <a:t>On a moderate slope, demonstrate five to 10 christies.</a:t>
            </a:r>
          </a:p>
          <a:p>
            <a:pPr marL="914400" lvl="1" indent="-457200">
              <a:buFont typeface="+mj-lt"/>
              <a:buAutoNum type="alphaLcPeriod"/>
            </a:pPr>
            <a:r>
              <a:rPr lang="en-US" dirty="0"/>
              <a:t>Make a controlled run down an intermediate slope and demonstrate the following:</a:t>
            </a:r>
          </a:p>
          <a:p>
            <a:pPr marL="1371600" lvl="2" indent="-457200">
              <a:buFont typeface="+mj-lt"/>
              <a:buAutoNum type="arabicPeriod"/>
            </a:pPr>
            <a:r>
              <a:rPr lang="en-US" dirty="0"/>
              <a:t>Short-, medium-, and long-radius parallel turns</a:t>
            </a:r>
          </a:p>
          <a:p>
            <a:pPr marL="1371600" lvl="2" indent="-457200">
              <a:buFont typeface="+mj-lt"/>
              <a:buAutoNum type="arabicPeriod"/>
            </a:pPr>
            <a:r>
              <a:rPr lang="en-US" dirty="0"/>
              <a:t>A sideslip and safety (hockey) stop to each side</a:t>
            </a:r>
          </a:p>
          <a:p>
            <a:pPr marL="1371600" lvl="2" indent="-457200">
              <a:buFont typeface="+mj-lt"/>
              <a:buAutoNum type="arabicPeriod"/>
            </a:pPr>
            <a:r>
              <a:rPr lang="en-US" dirty="0"/>
              <a:t>Traverse across a slope</a:t>
            </a:r>
          </a:p>
          <a:p>
            <a:pPr marL="914400" lvl="1" indent="-457200">
              <a:buFont typeface="+mj-lt"/>
              <a:buAutoNum type="alphaLcPeriod"/>
            </a:pPr>
            <a:r>
              <a:rPr lang="en-US" dirty="0"/>
              <a:t>Demonstrate the ability to ski in varied conditions, including changes in pitch, snow conditions, and moguls. Maintain your balance and ability to turn.</a:t>
            </a:r>
          </a:p>
          <a:p>
            <a:pPr marL="914400" lvl="1" indent="-457200">
              <a:buFont typeface="+mj-lt"/>
              <a:buAutoNum type="alphaLcPeriod"/>
            </a:pPr>
            <a:r>
              <a:rPr lang="en-US" dirty="0"/>
              <a:t>Name the major ski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8915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Mountain Skis</a:t>
            </a:r>
            <a:endParaRPr lang="en-US" dirty="0"/>
          </a:p>
        </p:txBody>
      </p:sp>
      <p:sp>
        <p:nvSpPr>
          <p:cNvPr id="3" name="Content Placeholder 2"/>
          <p:cNvSpPr>
            <a:spLocks noGrp="1"/>
          </p:cNvSpPr>
          <p:nvPr>
            <p:ph idx="1"/>
          </p:nvPr>
        </p:nvSpPr>
        <p:spPr>
          <a:xfrm>
            <a:off x="838200" y="1825625"/>
            <a:ext cx="7664865" cy="4258981"/>
          </a:xfrm>
        </p:spPr>
        <p:txBody>
          <a:bodyPr>
            <a:normAutofit fontScale="92500" lnSpcReduction="10000"/>
          </a:bodyPr>
          <a:lstStyle/>
          <a:p>
            <a:r>
              <a:rPr lang="en-US" dirty="0" smtClean="0"/>
              <a:t>Best for recreational </a:t>
            </a:r>
            <a:r>
              <a:rPr lang="en-US" dirty="0"/>
              <a:t>downhill skiing on most types of </a:t>
            </a:r>
            <a:r>
              <a:rPr lang="en-US" dirty="0" smtClean="0"/>
              <a:t>terrain.</a:t>
            </a:r>
            <a:endParaRPr lang="en-US" dirty="0"/>
          </a:p>
          <a:p>
            <a:r>
              <a:rPr lang="en-US" dirty="0"/>
              <a:t>All mountain skis are built to ski all over the mountain in varying snow types, from </a:t>
            </a:r>
            <a:r>
              <a:rPr lang="en-US" dirty="0" smtClean="0"/>
              <a:t>groomed trails </a:t>
            </a:r>
            <a:r>
              <a:rPr lang="en-US" dirty="0"/>
              <a:t>to powder</a:t>
            </a:r>
            <a:r>
              <a:rPr lang="en-US" dirty="0" smtClean="0"/>
              <a:t>. </a:t>
            </a:r>
          </a:p>
          <a:p>
            <a:r>
              <a:rPr lang="en-US" dirty="0" smtClean="0"/>
              <a:t>They’re </a:t>
            </a:r>
            <a:r>
              <a:rPr lang="en-US" dirty="0"/>
              <a:t>one of the best types of skis for beginners and a great choice for skiing generalists who enjoy skiing on all types of snow.</a:t>
            </a:r>
          </a:p>
          <a:p>
            <a:r>
              <a:rPr lang="en-US" dirty="0" smtClean="0"/>
              <a:t>All-mountain </a:t>
            </a:r>
            <a:r>
              <a:rPr lang="en-US" dirty="0"/>
              <a:t>skis are not the fastest or most agile type of skis, but unless you are a very proficient skier, you probably won’t exceed the </a:t>
            </a:r>
            <a:r>
              <a:rPr lang="en-US" dirty="0" smtClean="0"/>
              <a:t>performance limits of all-mountain skis.</a:t>
            </a:r>
          </a:p>
          <a:p>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3635" y="365125"/>
            <a:ext cx="1283109" cy="6080333"/>
          </a:xfrm>
          <a:prstGeom prst="rect">
            <a:avLst/>
          </a:prstGeom>
        </p:spPr>
      </p:pic>
    </p:spTree>
    <p:extLst>
      <p:ext uri="{BB962C8B-B14F-4D97-AF65-F5344CB8AC3E}">
        <p14:creationId xmlns:p14="http://schemas.microsoft.com/office/powerpoint/2010/main" val="27322319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Powder Skis</a:t>
            </a:r>
            <a:endParaRPr lang="en-US" dirty="0"/>
          </a:p>
        </p:txBody>
      </p:sp>
      <p:sp>
        <p:nvSpPr>
          <p:cNvPr id="3" name="Content Placeholder 2"/>
          <p:cNvSpPr>
            <a:spLocks noGrp="1"/>
          </p:cNvSpPr>
          <p:nvPr>
            <p:ph idx="1"/>
          </p:nvPr>
        </p:nvSpPr>
        <p:spPr>
          <a:xfrm>
            <a:off x="838201" y="1825625"/>
            <a:ext cx="6374450" cy="3780416"/>
          </a:xfrm>
        </p:spPr>
        <p:txBody>
          <a:bodyPr>
            <a:normAutofit fontScale="92500" lnSpcReduction="10000"/>
          </a:bodyPr>
          <a:lstStyle/>
          <a:p>
            <a:r>
              <a:rPr lang="en-US" dirty="0" smtClean="0"/>
              <a:t>Best for skiing in </a:t>
            </a:r>
            <a:r>
              <a:rPr lang="en-US" dirty="0"/>
              <a:t>deep </a:t>
            </a:r>
            <a:r>
              <a:rPr lang="en-US" dirty="0" smtClean="0"/>
              <a:t>powder.</a:t>
            </a:r>
            <a:endParaRPr lang="en-US" dirty="0"/>
          </a:p>
          <a:p>
            <a:r>
              <a:rPr lang="en-US" dirty="0" smtClean="0"/>
              <a:t>Trying </a:t>
            </a:r>
            <a:r>
              <a:rPr lang="en-US" dirty="0"/>
              <a:t>to ski in deep powder with narrow skis is a recipe for disaster, as the small surface area means you’ll probably sink up to your knees! </a:t>
            </a:r>
            <a:endParaRPr lang="en-US" dirty="0" smtClean="0"/>
          </a:p>
          <a:p>
            <a:r>
              <a:rPr lang="en-US" dirty="0" smtClean="0"/>
              <a:t>Powder </a:t>
            </a:r>
            <a:r>
              <a:rPr lang="en-US" dirty="0"/>
              <a:t>skis are wider and can cope with even the deepest snow. </a:t>
            </a:r>
            <a:endParaRPr lang="en-US" dirty="0" smtClean="0"/>
          </a:p>
          <a:p>
            <a:r>
              <a:rPr lang="en-US" dirty="0" smtClean="0"/>
              <a:t>They </a:t>
            </a:r>
            <a:r>
              <a:rPr lang="en-US" dirty="0"/>
              <a:t>also feature a more curved tip, so your ski won’t dig into the snow and send you head-over-heels.</a:t>
            </a:r>
          </a:p>
        </p:txBody>
      </p:sp>
      <p:pic>
        <p:nvPicPr>
          <p:cNvPr id="8" name="Picture 7"/>
          <p:cNvPicPr>
            <a:picLocks noChangeAspect="1"/>
          </p:cNvPicPr>
          <p:nvPr/>
        </p:nvPicPr>
        <p:blipFill>
          <a:blip r:embed="rId2"/>
          <a:stretch>
            <a:fillRect/>
          </a:stretch>
        </p:blipFill>
        <p:spPr>
          <a:xfrm>
            <a:off x="7461229" y="487109"/>
            <a:ext cx="4512939" cy="6019133"/>
          </a:xfrm>
          <a:prstGeom prst="rect">
            <a:avLst/>
          </a:prstGeom>
        </p:spPr>
      </p:pic>
    </p:spTree>
    <p:extLst>
      <p:ext uri="{BB962C8B-B14F-4D97-AF65-F5344CB8AC3E}">
        <p14:creationId xmlns:p14="http://schemas.microsoft.com/office/powerpoint/2010/main" val="4236441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Blades</a:t>
            </a:r>
            <a:endParaRPr lang="en-US" dirty="0"/>
          </a:p>
        </p:txBody>
      </p:sp>
      <p:sp>
        <p:nvSpPr>
          <p:cNvPr id="3" name="Content Placeholder 2"/>
          <p:cNvSpPr>
            <a:spLocks noGrp="1"/>
          </p:cNvSpPr>
          <p:nvPr>
            <p:ph idx="1"/>
          </p:nvPr>
        </p:nvSpPr>
        <p:spPr>
          <a:xfrm>
            <a:off x="838199" y="1825625"/>
            <a:ext cx="7093007" cy="3942786"/>
          </a:xfrm>
        </p:spPr>
        <p:txBody>
          <a:bodyPr>
            <a:normAutofit fontScale="92500" lnSpcReduction="20000"/>
          </a:bodyPr>
          <a:lstStyle/>
          <a:p>
            <a:r>
              <a:rPr lang="en-US" dirty="0" smtClean="0"/>
              <a:t>Best for having </a:t>
            </a:r>
            <a:r>
              <a:rPr lang="en-US" dirty="0"/>
              <a:t>fun, especially as a </a:t>
            </a:r>
            <a:r>
              <a:rPr lang="en-US" dirty="0" smtClean="0"/>
              <a:t>beginner.</a:t>
            </a:r>
            <a:endParaRPr lang="en-US" dirty="0"/>
          </a:p>
          <a:p>
            <a:r>
              <a:rPr lang="en-US" dirty="0" smtClean="0"/>
              <a:t>Also </a:t>
            </a:r>
            <a:r>
              <a:rPr lang="en-US" dirty="0"/>
              <a:t>known as ski blades, short skis, or ski </a:t>
            </a:r>
            <a:r>
              <a:rPr lang="en-US" dirty="0" smtClean="0"/>
              <a:t>boards, </a:t>
            </a:r>
            <a:r>
              <a:rPr lang="en-US" dirty="0"/>
              <a:t>this type of ski is very versatile. </a:t>
            </a:r>
            <a:endParaRPr lang="en-US" dirty="0" smtClean="0"/>
          </a:p>
          <a:p>
            <a:r>
              <a:rPr lang="en-US" dirty="0" smtClean="0"/>
              <a:t>They </a:t>
            </a:r>
            <a:r>
              <a:rPr lang="en-US" dirty="0"/>
              <a:t>come in various lengths and are designed for recreational skiing and having fun! </a:t>
            </a:r>
            <a:endParaRPr lang="en-US" dirty="0" smtClean="0"/>
          </a:p>
          <a:p>
            <a:r>
              <a:rPr lang="en-US" dirty="0" smtClean="0"/>
              <a:t>They’re </a:t>
            </a:r>
            <a:r>
              <a:rPr lang="en-US" dirty="0"/>
              <a:t>all-rounders that you can use for a range of skiing activities, both on </a:t>
            </a:r>
            <a:r>
              <a:rPr lang="en-US" dirty="0" smtClean="0"/>
              <a:t>groomed and ungroomed trails. </a:t>
            </a:r>
          </a:p>
          <a:p>
            <a:r>
              <a:rPr lang="en-US" dirty="0" smtClean="0"/>
              <a:t>Snowblades </a:t>
            </a:r>
            <a:r>
              <a:rPr lang="en-US" dirty="0"/>
              <a:t>are an excellent choice for novices as well as intermediates who just want to play in the snow.</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6325" y="1825625"/>
            <a:ext cx="2657475" cy="3419475"/>
          </a:xfrm>
          <a:prstGeom prst="rect">
            <a:avLst/>
          </a:prstGeom>
        </p:spPr>
      </p:pic>
    </p:spTree>
    <p:extLst>
      <p:ext uri="{BB962C8B-B14F-4D97-AF65-F5344CB8AC3E}">
        <p14:creationId xmlns:p14="http://schemas.microsoft.com/office/powerpoint/2010/main" val="1662570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Freestyle Skis</a:t>
            </a:r>
            <a:endParaRPr lang="en-US" dirty="0"/>
          </a:p>
        </p:txBody>
      </p:sp>
      <p:sp>
        <p:nvSpPr>
          <p:cNvPr id="3" name="Content Placeholder 2"/>
          <p:cNvSpPr>
            <a:spLocks noGrp="1"/>
          </p:cNvSpPr>
          <p:nvPr>
            <p:ph idx="1"/>
          </p:nvPr>
        </p:nvSpPr>
        <p:spPr>
          <a:xfrm>
            <a:off x="838200" y="1825625"/>
            <a:ext cx="6553912" cy="3737687"/>
          </a:xfrm>
        </p:spPr>
        <p:txBody>
          <a:bodyPr>
            <a:normAutofit fontScale="92500" lnSpcReduction="10000"/>
          </a:bodyPr>
          <a:lstStyle/>
          <a:p>
            <a:r>
              <a:rPr lang="en-US" dirty="0"/>
              <a:t>Freestyle skis, also known as park and pipe skis, are made for jumps, turns, and other tricks. </a:t>
            </a:r>
          </a:p>
          <a:p>
            <a:r>
              <a:rPr lang="en-US" dirty="0" smtClean="0"/>
              <a:t>The </a:t>
            </a:r>
            <a:r>
              <a:rPr lang="en-US" dirty="0"/>
              <a:t>most obvious difference between freestyle skis and most other ski types is that they have upturned tips at both ends so you can ski forward AND backward. </a:t>
            </a:r>
            <a:endParaRPr lang="en-US" dirty="0" smtClean="0"/>
          </a:p>
          <a:p>
            <a:r>
              <a:rPr lang="en-US" dirty="0" smtClean="0"/>
              <a:t>They’re </a:t>
            </a:r>
            <a:r>
              <a:rPr lang="en-US" dirty="0"/>
              <a:t>primarily used in snow parks, but you can “hot dog” and strut your stuff on other parts of the mountain, too.</a:t>
            </a:r>
          </a:p>
        </p:txBody>
      </p:sp>
      <p:pic>
        <p:nvPicPr>
          <p:cNvPr id="5" name="Picture 4"/>
          <p:cNvPicPr>
            <a:picLocks noChangeAspect="1"/>
          </p:cNvPicPr>
          <p:nvPr/>
        </p:nvPicPr>
        <p:blipFill>
          <a:blip r:embed="rId2"/>
          <a:stretch>
            <a:fillRect/>
          </a:stretch>
        </p:blipFill>
        <p:spPr>
          <a:xfrm>
            <a:off x="7709383" y="1825625"/>
            <a:ext cx="3979930" cy="3979930"/>
          </a:xfrm>
          <a:prstGeom prst="rect">
            <a:avLst/>
          </a:prstGeom>
        </p:spPr>
      </p:pic>
    </p:spTree>
    <p:extLst>
      <p:ext uri="{BB962C8B-B14F-4D97-AF65-F5344CB8AC3E}">
        <p14:creationId xmlns:p14="http://schemas.microsoft.com/office/powerpoint/2010/main" val="23915666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Carving Skis</a:t>
            </a:r>
            <a:endParaRPr lang="en-US" dirty="0"/>
          </a:p>
        </p:txBody>
      </p:sp>
      <p:sp>
        <p:nvSpPr>
          <p:cNvPr id="3" name="Content Placeholder 2"/>
          <p:cNvSpPr>
            <a:spLocks noGrp="1"/>
          </p:cNvSpPr>
          <p:nvPr>
            <p:ph idx="1"/>
          </p:nvPr>
        </p:nvSpPr>
        <p:spPr>
          <a:xfrm>
            <a:off x="838200" y="1825625"/>
            <a:ext cx="8203250" cy="4455534"/>
          </a:xfrm>
        </p:spPr>
        <p:txBody>
          <a:bodyPr>
            <a:normAutofit/>
          </a:bodyPr>
          <a:lstStyle/>
          <a:p>
            <a:r>
              <a:rPr lang="en-US" dirty="0" smtClean="0"/>
              <a:t>Best for fast</a:t>
            </a:r>
            <a:r>
              <a:rPr lang="en-US" dirty="0"/>
              <a:t>, controlled, </a:t>
            </a:r>
            <a:r>
              <a:rPr lang="en-US" dirty="0" smtClean="0"/>
              <a:t>skiing on groomed trails.</a:t>
            </a:r>
            <a:endParaRPr lang="en-US" dirty="0"/>
          </a:p>
          <a:p>
            <a:r>
              <a:rPr lang="en-US" dirty="0" smtClean="0"/>
              <a:t>Carving </a:t>
            </a:r>
            <a:r>
              <a:rPr lang="en-US" dirty="0"/>
              <a:t>skis are probably the most common type of ski and what most recreational skiers are used to. </a:t>
            </a:r>
            <a:endParaRPr lang="en-US" dirty="0" smtClean="0"/>
          </a:p>
          <a:p>
            <a:r>
              <a:rPr lang="en-US" dirty="0" smtClean="0"/>
              <a:t>The </a:t>
            </a:r>
            <a:r>
              <a:rPr lang="en-US" dirty="0"/>
              <a:t>edges are curved, which means they naturally want to turn when you put your weight on the edges and “carve” the snow. </a:t>
            </a:r>
            <a:endParaRPr lang="en-US" dirty="0" smtClean="0"/>
          </a:p>
          <a:p>
            <a:r>
              <a:rPr lang="en-US" dirty="0" smtClean="0"/>
              <a:t>Carving </a:t>
            </a:r>
            <a:r>
              <a:rPr lang="en-US" dirty="0"/>
              <a:t>skis are at home on well-groomed ski runs but aren’t much use </a:t>
            </a:r>
            <a:r>
              <a:rPr lang="en-US" dirty="0" smtClean="0"/>
              <a:t>on ungroomed trails.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1404" y="365125"/>
            <a:ext cx="1139746" cy="6114516"/>
          </a:xfrm>
          <a:prstGeom prst="rect">
            <a:avLst/>
          </a:prstGeom>
        </p:spPr>
      </p:pic>
    </p:spTree>
    <p:extLst>
      <p:ext uri="{BB962C8B-B14F-4D97-AF65-F5344CB8AC3E}">
        <p14:creationId xmlns:p14="http://schemas.microsoft.com/office/powerpoint/2010/main" val="952407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Racing Skis</a:t>
            </a:r>
            <a:endParaRPr lang="en-US" dirty="0"/>
          </a:p>
        </p:txBody>
      </p:sp>
      <p:sp>
        <p:nvSpPr>
          <p:cNvPr id="3" name="Content Placeholder 2"/>
          <p:cNvSpPr>
            <a:spLocks noGrp="1"/>
          </p:cNvSpPr>
          <p:nvPr>
            <p:ph idx="1"/>
          </p:nvPr>
        </p:nvSpPr>
        <p:spPr>
          <a:xfrm>
            <a:off x="838200" y="1825625"/>
            <a:ext cx="7895602" cy="3840237"/>
          </a:xfrm>
        </p:spPr>
        <p:txBody>
          <a:bodyPr>
            <a:normAutofit fontScale="92500" lnSpcReduction="10000"/>
          </a:bodyPr>
          <a:lstStyle/>
          <a:p>
            <a:r>
              <a:rPr lang="en-US" dirty="0" smtClean="0"/>
              <a:t>Best for downhill </a:t>
            </a:r>
            <a:r>
              <a:rPr lang="en-US" dirty="0"/>
              <a:t>and some slalom (especially giant slalom</a:t>
            </a:r>
            <a:r>
              <a:rPr lang="en-US" dirty="0" smtClean="0"/>
              <a:t>). </a:t>
            </a:r>
          </a:p>
          <a:p>
            <a:r>
              <a:rPr lang="en-US" dirty="0" smtClean="0"/>
              <a:t>Race </a:t>
            </a:r>
            <a:r>
              <a:rPr lang="en-US" dirty="0"/>
              <a:t>skis are long, narrow, and incredibly </a:t>
            </a:r>
            <a:r>
              <a:rPr lang="en-US" dirty="0" smtClean="0"/>
              <a:t>fast (</a:t>
            </a:r>
            <a:r>
              <a:rPr lang="en-US" dirty="0"/>
              <a:t>the F1 cars of </a:t>
            </a:r>
            <a:r>
              <a:rPr lang="en-US" dirty="0" smtClean="0"/>
              <a:t>skiing). </a:t>
            </a:r>
          </a:p>
          <a:p>
            <a:r>
              <a:rPr lang="en-US" dirty="0" smtClean="0"/>
              <a:t>Top </a:t>
            </a:r>
            <a:r>
              <a:rPr lang="en-US" dirty="0"/>
              <a:t>downhill skiers can hit mind-boggling speeds and turn sharply, too. </a:t>
            </a:r>
            <a:endParaRPr lang="en-US" dirty="0" smtClean="0"/>
          </a:p>
          <a:p>
            <a:r>
              <a:rPr lang="en-US" dirty="0" smtClean="0"/>
              <a:t>Race </a:t>
            </a:r>
            <a:r>
              <a:rPr lang="en-US" dirty="0"/>
              <a:t>skis are </a:t>
            </a:r>
            <a:r>
              <a:rPr lang="en-US" dirty="0" smtClean="0"/>
              <a:t>flexible and very responsive, but </a:t>
            </a:r>
            <a:r>
              <a:rPr lang="en-US" dirty="0"/>
              <a:t>your ability to turn is somewhat affected by the length of </a:t>
            </a:r>
            <a:r>
              <a:rPr lang="en-US" dirty="0" smtClean="0"/>
              <a:t>the </a:t>
            </a:r>
            <a:r>
              <a:rPr lang="en-US" dirty="0"/>
              <a:t>skis. </a:t>
            </a:r>
            <a:endParaRPr lang="en-US" dirty="0" smtClean="0"/>
          </a:p>
          <a:p>
            <a:r>
              <a:rPr lang="en-US" dirty="0" smtClean="0"/>
              <a:t>Ideal </a:t>
            </a:r>
            <a:r>
              <a:rPr lang="en-US" dirty="0"/>
              <a:t>for well-groomed </a:t>
            </a:r>
            <a:r>
              <a:rPr lang="en-US" dirty="0" smtClean="0"/>
              <a:t>slopes.</a:t>
            </a:r>
            <a:endParaRPr lang="en-US" dirty="0"/>
          </a:p>
        </p:txBody>
      </p:sp>
      <p:pic>
        <p:nvPicPr>
          <p:cNvPr id="7" name="Picture 6"/>
          <p:cNvPicPr>
            <a:picLocks noChangeAspect="1"/>
          </p:cNvPicPr>
          <p:nvPr/>
        </p:nvPicPr>
        <p:blipFill>
          <a:blip r:embed="rId2"/>
          <a:stretch>
            <a:fillRect/>
          </a:stretch>
        </p:blipFill>
        <p:spPr>
          <a:xfrm>
            <a:off x="9616701" y="365125"/>
            <a:ext cx="980084" cy="5987507"/>
          </a:xfrm>
          <a:prstGeom prst="rect">
            <a:avLst/>
          </a:prstGeom>
        </p:spPr>
      </p:pic>
    </p:spTree>
    <p:extLst>
      <p:ext uri="{BB962C8B-B14F-4D97-AF65-F5344CB8AC3E}">
        <p14:creationId xmlns:p14="http://schemas.microsoft.com/office/powerpoint/2010/main" val="3727109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Carry Your Skis</a:t>
            </a:r>
            <a:endParaRPr lang="en-US" dirty="0"/>
          </a:p>
        </p:txBody>
      </p:sp>
      <p:sp>
        <p:nvSpPr>
          <p:cNvPr id="5" name="Content Placeholder 4"/>
          <p:cNvSpPr>
            <a:spLocks noGrp="1"/>
          </p:cNvSpPr>
          <p:nvPr>
            <p:ph idx="1"/>
          </p:nvPr>
        </p:nvSpPr>
        <p:spPr>
          <a:xfrm>
            <a:off x="838200" y="1825625"/>
            <a:ext cx="7468312" cy="4968282"/>
          </a:xfrm>
        </p:spPr>
        <p:txBody>
          <a:bodyPr>
            <a:normAutofit/>
          </a:bodyPr>
          <a:lstStyle/>
          <a:p>
            <a:r>
              <a:rPr lang="en-US" b="1" dirty="0" smtClean="0">
                <a:solidFill>
                  <a:srgbClr val="000000"/>
                </a:solidFill>
              </a:rPr>
              <a:t>Fasten Skies Together.</a:t>
            </a:r>
          </a:p>
          <a:p>
            <a:pPr lvl="1">
              <a:buFont typeface="Courier New" panose="02070309020205020404" pitchFamily="49" charset="0"/>
              <a:buChar char="o"/>
            </a:pPr>
            <a:r>
              <a:rPr lang="en-US" dirty="0" smtClean="0"/>
              <a:t>Make </a:t>
            </a:r>
            <a:r>
              <a:rPr lang="en-US" dirty="0"/>
              <a:t>sure your bindings are in the “open” position (rear bindings at the bottom) so that the ski stops protrude from the ski. </a:t>
            </a:r>
            <a:endParaRPr lang="en-US" dirty="0" smtClean="0"/>
          </a:p>
          <a:p>
            <a:pPr lvl="1">
              <a:buFont typeface="Courier New" panose="02070309020205020404" pitchFamily="49" charset="0"/>
              <a:buChar char="o"/>
            </a:pPr>
            <a:r>
              <a:rPr lang="en-US" dirty="0" smtClean="0"/>
              <a:t>Hold </a:t>
            </a:r>
            <a:r>
              <a:rPr lang="en-US" dirty="0"/>
              <a:t>your skis parallel to one another, bases facing each other, to begin. </a:t>
            </a:r>
            <a:endParaRPr lang="en-US" dirty="0" smtClean="0"/>
          </a:p>
          <a:p>
            <a:pPr lvl="1">
              <a:buFont typeface="Courier New" panose="02070309020205020404" pitchFamily="49" charset="0"/>
              <a:buChar char="o"/>
            </a:pPr>
            <a:r>
              <a:rPr lang="en-US" dirty="0" smtClean="0"/>
              <a:t>Put your skis tips one against the other with a slight offset. </a:t>
            </a:r>
          </a:p>
          <a:p>
            <a:pPr lvl="1">
              <a:buFont typeface="Courier New" panose="02070309020205020404" pitchFamily="49" charset="0"/>
              <a:buChar char="o"/>
            </a:pPr>
            <a:r>
              <a:rPr lang="en-US" dirty="0" smtClean="0"/>
              <a:t>Slide </a:t>
            </a:r>
            <a:r>
              <a:rPr lang="en-US" dirty="0"/>
              <a:t>the upper ski </a:t>
            </a:r>
            <a:r>
              <a:rPr lang="en-US" dirty="0" smtClean="0"/>
              <a:t>down against </a:t>
            </a:r>
            <a:r>
              <a:rPr lang="en-US" dirty="0"/>
              <a:t>the lower ski</a:t>
            </a:r>
            <a:r>
              <a:rPr lang="en-US" dirty="0" smtClean="0"/>
              <a:t>. </a:t>
            </a:r>
          </a:p>
          <a:p>
            <a:pPr lvl="1">
              <a:buFont typeface="Courier New" panose="02070309020205020404" pitchFamily="49" charset="0"/>
              <a:buChar char="o"/>
            </a:pPr>
            <a:r>
              <a:rPr lang="en-US" dirty="0" smtClean="0"/>
              <a:t>The </a:t>
            </a:r>
            <a:r>
              <a:rPr lang="en-US" dirty="0"/>
              <a:t>ski </a:t>
            </a:r>
            <a:r>
              <a:rPr lang="en-US" dirty="0" smtClean="0"/>
              <a:t>breaks </a:t>
            </a:r>
            <a:r>
              <a:rPr lang="en-US" dirty="0"/>
              <a:t>will </a:t>
            </a:r>
            <a:r>
              <a:rPr lang="en-US" dirty="0" smtClean="0"/>
              <a:t>interlock which </a:t>
            </a:r>
            <a:r>
              <a:rPr lang="en-US" dirty="0"/>
              <a:t>will keep your skis linked.</a:t>
            </a:r>
          </a:p>
          <a:p>
            <a:endParaRPr lang="en-US" dirty="0">
              <a:solidFill>
                <a:srgbClr val="000000"/>
              </a:solidFill>
              <a:latin typeface="Calibri" panose="020F0502020204030204" pitchFamily="34" charset="0"/>
            </a:endParaRPr>
          </a:p>
          <a:p>
            <a:endParaRPr lang="en-US" dirty="0"/>
          </a:p>
        </p:txBody>
      </p:sp>
      <p:pic>
        <p:nvPicPr>
          <p:cNvPr id="11" name="Picture 10"/>
          <p:cNvPicPr>
            <a:picLocks noChangeAspect="1"/>
          </p:cNvPicPr>
          <p:nvPr/>
        </p:nvPicPr>
        <p:blipFill>
          <a:blip r:embed="rId2"/>
          <a:stretch>
            <a:fillRect/>
          </a:stretch>
        </p:blipFill>
        <p:spPr>
          <a:xfrm>
            <a:off x="8602088" y="1690688"/>
            <a:ext cx="2990473" cy="4559181"/>
          </a:xfrm>
          <a:prstGeom prst="rect">
            <a:avLst/>
          </a:prstGeom>
        </p:spPr>
      </p:pic>
    </p:spTree>
    <p:extLst>
      <p:ext uri="{BB962C8B-B14F-4D97-AF65-F5344CB8AC3E}">
        <p14:creationId xmlns:p14="http://schemas.microsoft.com/office/powerpoint/2010/main" val="1947773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Carry Your Skis</a:t>
            </a:r>
            <a:endParaRPr lang="en-US" dirty="0"/>
          </a:p>
        </p:txBody>
      </p:sp>
      <p:sp>
        <p:nvSpPr>
          <p:cNvPr id="5" name="Content Placeholder 4"/>
          <p:cNvSpPr>
            <a:spLocks noGrp="1"/>
          </p:cNvSpPr>
          <p:nvPr>
            <p:ph idx="1"/>
          </p:nvPr>
        </p:nvSpPr>
        <p:spPr>
          <a:xfrm>
            <a:off x="838200" y="1825625"/>
            <a:ext cx="6314630" cy="4344439"/>
          </a:xfrm>
        </p:spPr>
        <p:txBody>
          <a:bodyPr>
            <a:normAutofit/>
          </a:bodyPr>
          <a:lstStyle/>
          <a:p>
            <a:r>
              <a:rPr lang="en-US" b="1" dirty="0" smtClean="0"/>
              <a:t>The </a:t>
            </a:r>
            <a:r>
              <a:rPr lang="en-US" b="1" dirty="0"/>
              <a:t>Right Way AKA The Local:</a:t>
            </a:r>
          </a:p>
          <a:p>
            <a:pPr lvl="1">
              <a:buFont typeface="Courier New" panose="02070309020205020404" pitchFamily="49" charset="0"/>
              <a:buChar char="o"/>
            </a:pPr>
            <a:r>
              <a:rPr lang="en-US" dirty="0"/>
              <a:t>Rest your skis on your shoulder and hook your arm around your skis below the bindings. </a:t>
            </a:r>
            <a:endParaRPr lang="en-US" dirty="0" smtClean="0"/>
          </a:p>
          <a:p>
            <a:pPr lvl="1">
              <a:buFont typeface="Courier New" panose="02070309020205020404" pitchFamily="49" charset="0"/>
              <a:buChar char="o"/>
            </a:pPr>
            <a:r>
              <a:rPr lang="en-US" dirty="0" smtClean="0"/>
              <a:t>You</a:t>
            </a:r>
            <a:r>
              <a:rPr lang="en-US" dirty="0"/>
              <a:t> may want to lower your arm if you're in a crowd so your skis are in more of an upright position. </a:t>
            </a:r>
            <a:endParaRPr lang="en-US" dirty="0" smtClean="0"/>
          </a:p>
          <a:p>
            <a:pPr lvl="1">
              <a:buFont typeface="Courier New" panose="02070309020205020404" pitchFamily="49" charset="0"/>
              <a:buChar char="o"/>
            </a:pPr>
            <a:r>
              <a:rPr lang="en-US" dirty="0" smtClean="0"/>
              <a:t>Either </a:t>
            </a:r>
            <a:r>
              <a:rPr lang="en-US" dirty="0"/>
              <a:t>way, be careful when you turn </a:t>
            </a:r>
            <a:r>
              <a:rPr lang="en-US" dirty="0" smtClean="0"/>
              <a:t>around and keep </a:t>
            </a:r>
            <a:r>
              <a:rPr lang="en-US" dirty="0"/>
              <a:t>an eye out for bystanders</a:t>
            </a:r>
            <a:r>
              <a:rPr lang="en-US" dirty="0" smtClean="0"/>
              <a:t>!</a:t>
            </a:r>
          </a:p>
          <a:p>
            <a:endParaRPr lang="en-US" dirty="0"/>
          </a:p>
          <a:p>
            <a:endParaRPr lang="en-US" dirty="0">
              <a:solidFill>
                <a:srgbClr val="000000"/>
              </a:solidFill>
              <a:latin typeface="Calibri" panose="020F0502020204030204" pitchFamily="34" charset="0"/>
            </a:endParaRP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3385" y="1690688"/>
            <a:ext cx="4325419" cy="3244064"/>
          </a:xfrm>
          <a:prstGeom prst="rect">
            <a:avLst/>
          </a:prstGeom>
        </p:spPr>
      </p:pic>
    </p:spTree>
    <p:extLst>
      <p:ext uri="{BB962C8B-B14F-4D97-AF65-F5344CB8AC3E}">
        <p14:creationId xmlns:p14="http://schemas.microsoft.com/office/powerpoint/2010/main" val="1690329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Snow Sport Hazards - Avalanches</a:t>
            </a:r>
            <a:endParaRPr lang="en-US" dirty="0"/>
          </a:p>
        </p:txBody>
      </p:sp>
      <p:sp>
        <p:nvSpPr>
          <p:cNvPr id="3" name="Content Placeholder 2"/>
          <p:cNvSpPr>
            <a:spLocks noGrp="1"/>
          </p:cNvSpPr>
          <p:nvPr>
            <p:ph idx="1"/>
          </p:nvPr>
        </p:nvSpPr>
        <p:spPr>
          <a:xfrm>
            <a:off x="838200" y="1825625"/>
            <a:ext cx="5195130" cy="4771728"/>
          </a:xfrm>
        </p:spPr>
        <p:txBody>
          <a:bodyPr>
            <a:normAutofit fontScale="92500"/>
          </a:bodyPr>
          <a:lstStyle/>
          <a:p>
            <a:r>
              <a:rPr lang="en-US" dirty="0" smtClean="0"/>
              <a:t>Scouts </a:t>
            </a:r>
            <a:r>
              <a:rPr lang="en-US" dirty="0"/>
              <a:t>should be aware of the signs of avalanche-prone areas, such as steep slopes and recent snowfall. </a:t>
            </a:r>
            <a:endParaRPr lang="en-US" dirty="0" smtClean="0"/>
          </a:p>
          <a:p>
            <a:r>
              <a:rPr lang="en-US" dirty="0" smtClean="0"/>
              <a:t>They </a:t>
            </a:r>
            <a:r>
              <a:rPr lang="en-US" dirty="0"/>
              <a:t>should avoid these areas or travel with proper avalanche safety equipment, including a beacon, shovel, and probe. </a:t>
            </a:r>
            <a:endParaRPr lang="en-US" dirty="0" smtClean="0"/>
          </a:p>
          <a:p>
            <a:r>
              <a:rPr lang="en-US" dirty="0" smtClean="0"/>
              <a:t>Scouts </a:t>
            </a:r>
            <a:r>
              <a:rPr lang="en-US" dirty="0"/>
              <a:t>should also learn how to recognize unstable snow conditions and make informed decisions about where and when to ski or snowboard</a:t>
            </a:r>
            <a:r>
              <a:rPr lang="en-US" dirty="0" smtClean="0"/>
              <a:t>.</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3330" y="1469876"/>
            <a:ext cx="5902295" cy="3320041"/>
          </a:xfrm>
          <a:prstGeom prst="rect">
            <a:avLst/>
          </a:prstGeom>
        </p:spPr>
      </p:pic>
    </p:spTree>
    <p:extLst>
      <p:ext uri="{BB962C8B-B14F-4D97-AF65-F5344CB8AC3E}">
        <p14:creationId xmlns:p14="http://schemas.microsoft.com/office/powerpoint/2010/main" val="4997145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Carry Your Skis</a:t>
            </a:r>
            <a:endParaRPr lang="en-US" dirty="0"/>
          </a:p>
        </p:txBody>
      </p:sp>
      <p:sp>
        <p:nvSpPr>
          <p:cNvPr id="5" name="Content Placeholder 4"/>
          <p:cNvSpPr>
            <a:spLocks noGrp="1"/>
          </p:cNvSpPr>
          <p:nvPr>
            <p:ph idx="1"/>
          </p:nvPr>
        </p:nvSpPr>
        <p:spPr>
          <a:xfrm>
            <a:off x="838200" y="1825625"/>
            <a:ext cx="6382996" cy="4455534"/>
          </a:xfrm>
        </p:spPr>
        <p:txBody>
          <a:bodyPr>
            <a:normAutofit/>
          </a:bodyPr>
          <a:lstStyle/>
          <a:p>
            <a:r>
              <a:rPr lang="en-US" b="1" dirty="0" smtClean="0"/>
              <a:t>The Upright </a:t>
            </a:r>
            <a:r>
              <a:rPr lang="en-US" b="1" dirty="0"/>
              <a:t>Way AKA The Claw:</a:t>
            </a:r>
          </a:p>
          <a:p>
            <a:pPr lvl="1">
              <a:buFont typeface="Courier New" panose="02070309020205020404" pitchFamily="49" charset="0"/>
              <a:buChar char="o"/>
            </a:pPr>
            <a:r>
              <a:rPr lang="en-US" dirty="0"/>
              <a:t>Carry your skis the Right Way indoors or in the Tram line, and you’re likely to decapitate a fellow </a:t>
            </a:r>
            <a:r>
              <a:rPr lang="en-US" dirty="0" smtClean="0"/>
              <a:t>skier</a:t>
            </a:r>
            <a:r>
              <a:rPr lang="en-US" dirty="0"/>
              <a:t>. </a:t>
            </a:r>
            <a:endParaRPr lang="en-US" dirty="0" smtClean="0"/>
          </a:p>
          <a:p>
            <a:pPr lvl="1">
              <a:buFont typeface="Courier New" panose="02070309020205020404" pitchFamily="49" charset="0"/>
              <a:buChar char="o"/>
            </a:pPr>
            <a:r>
              <a:rPr lang="en-US" dirty="0" smtClean="0"/>
              <a:t>That’s </a:t>
            </a:r>
            <a:r>
              <a:rPr lang="en-US" dirty="0"/>
              <a:t>where the </a:t>
            </a:r>
            <a:r>
              <a:rPr lang="en-US" dirty="0" smtClean="0"/>
              <a:t>Upright way or the Claw </a:t>
            </a:r>
            <a:r>
              <a:rPr lang="en-US" dirty="0"/>
              <a:t>comes in. </a:t>
            </a:r>
            <a:endParaRPr lang="en-US" dirty="0" smtClean="0"/>
          </a:p>
          <a:p>
            <a:pPr lvl="1">
              <a:buFont typeface="Courier New" panose="02070309020205020404" pitchFamily="49" charset="0"/>
              <a:buChar char="o"/>
            </a:pPr>
            <a:r>
              <a:rPr lang="en-US" dirty="0" smtClean="0"/>
              <a:t>Keep </a:t>
            </a:r>
            <a:r>
              <a:rPr lang="en-US" dirty="0"/>
              <a:t>your skis close. </a:t>
            </a:r>
            <a:endParaRPr lang="en-US" dirty="0" smtClean="0"/>
          </a:p>
          <a:p>
            <a:pPr lvl="1">
              <a:buFont typeface="Courier New" panose="02070309020205020404" pitchFamily="49" charset="0"/>
              <a:buChar char="o"/>
            </a:pPr>
            <a:r>
              <a:rPr lang="en-US" dirty="0" smtClean="0"/>
              <a:t>Hook </a:t>
            </a:r>
            <a:r>
              <a:rPr lang="en-US" dirty="0"/>
              <a:t>your arm around your skis and lift them off the ground for this simple carrying method. </a:t>
            </a:r>
            <a:endParaRPr lang="en-US" dirty="0" smtClean="0"/>
          </a:p>
          <a:p>
            <a:pPr lvl="1">
              <a:buFont typeface="Courier New" panose="02070309020205020404" pitchFamily="49" charset="0"/>
              <a:buChar char="o"/>
            </a:pPr>
            <a:r>
              <a:rPr lang="en-US" dirty="0" smtClean="0"/>
              <a:t>You </a:t>
            </a:r>
            <a:r>
              <a:rPr lang="en-US" dirty="0"/>
              <a:t>can hug your skis in close to your body for extra support.</a:t>
            </a:r>
          </a:p>
          <a:p>
            <a:endParaRPr lang="en-US" dirty="0">
              <a:solidFill>
                <a:srgbClr val="000000"/>
              </a:solidFill>
              <a:latin typeface="Calibri" panose="020F0502020204030204" pitchFamily="34" charset="0"/>
            </a:endParaRP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50" y="1825625"/>
            <a:ext cx="4393785" cy="3295339"/>
          </a:xfrm>
          <a:prstGeom prst="rect">
            <a:avLst/>
          </a:prstGeom>
        </p:spPr>
      </p:pic>
    </p:spTree>
    <p:extLst>
      <p:ext uri="{BB962C8B-B14F-4D97-AF65-F5344CB8AC3E}">
        <p14:creationId xmlns:p14="http://schemas.microsoft.com/office/powerpoint/2010/main" val="15805333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Carry Your Skis</a:t>
            </a:r>
          </a:p>
        </p:txBody>
      </p:sp>
      <p:sp>
        <p:nvSpPr>
          <p:cNvPr id="3" name="Content Placeholder 2"/>
          <p:cNvSpPr>
            <a:spLocks noGrp="1"/>
          </p:cNvSpPr>
          <p:nvPr>
            <p:ph idx="1"/>
          </p:nvPr>
        </p:nvSpPr>
        <p:spPr>
          <a:xfrm>
            <a:off x="838200" y="1825624"/>
            <a:ext cx="6224364" cy="4746092"/>
          </a:xfrm>
        </p:spPr>
        <p:txBody>
          <a:bodyPr>
            <a:normAutofit lnSpcReduction="10000"/>
          </a:bodyPr>
          <a:lstStyle/>
          <a:p>
            <a:r>
              <a:rPr lang="en-US" b="1" dirty="0" smtClean="0"/>
              <a:t>The </a:t>
            </a:r>
            <a:r>
              <a:rPr lang="en-US" b="1" dirty="0"/>
              <a:t>Suitcase</a:t>
            </a:r>
          </a:p>
          <a:p>
            <a:pPr lvl="1">
              <a:buFont typeface="Courier New" panose="02070309020205020404" pitchFamily="49" charset="0"/>
              <a:buChar char="o"/>
            </a:pPr>
            <a:r>
              <a:rPr lang="en-US" dirty="0" smtClean="0"/>
              <a:t>The </a:t>
            </a:r>
            <a:r>
              <a:rPr lang="en-US" dirty="0"/>
              <a:t>setup </a:t>
            </a:r>
            <a:r>
              <a:rPr lang="en-US" dirty="0" smtClean="0"/>
              <a:t>takes more time, </a:t>
            </a:r>
            <a:r>
              <a:rPr lang="en-US" dirty="0"/>
              <a:t>but it's worth it for those long-hauls to and from the parking lot. </a:t>
            </a:r>
            <a:endParaRPr lang="en-US" dirty="0" smtClean="0"/>
          </a:p>
          <a:p>
            <a:pPr lvl="1">
              <a:buFont typeface="Courier New" panose="02070309020205020404" pitchFamily="49" charset="0"/>
              <a:buChar char="o"/>
            </a:pPr>
            <a:r>
              <a:rPr lang="en-US" dirty="0" smtClean="0"/>
              <a:t>Arrange </a:t>
            </a:r>
            <a:r>
              <a:rPr lang="en-US" dirty="0"/>
              <a:t>your ski poles so they are each facing the opposite direction. Thread your skis through the wrist strap of each ski pole. </a:t>
            </a:r>
            <a:endParaRPr lang="en-US" dirty="0" smtClean="0"/>
          </a:p>
          <a:p>
            <a:pPr lvl="1">
              <a:buFont typeface="Courier New" panose="02070309020205020404" pitchFamily="49" charset="0"/>
              <a:buChar char="o"/>
            </a:pPr>
            <a:r>
              <a:rPr lang="en-US" dirty="0" smtClean="0"/>
              <a:t>The </a:t>
            </a:r>
            <a:r>
              <a:rPr lang="en-US" dirty="0"/>
              <a:t>basket of the ski pole from the opposite end should also be threaded through the strap. </a:t>
            </a:r>
            <a:endParaRPr lang="en-US" dirty="0" smtClean="0"/>
          </a:p>
          <a:p>
            <a:pPr lvl="1">
              <a:buFont typeface="Courier New" panose="02070309020205020404" pitchFamily="49" charset="0"/>
              <a:buChar char="o"/>
            </a:pPr>
            <a:r>
              <a:rPr lang="en-US" dirty="0" smtClean="0"/>
              <a:t>Once </a:t>
            </a:r>
            <a:r>
              <a:rPr lang="en-US" dirty="0"/>
              <a:t>your poles and skis are secure, use your poles like a luggage handle to carry your skis.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2564" y="1825625"/>
            <a:ext cx="4653720" cy="3490290"/>
          </a:xfrm>
          <a:prstGeom prst="rect">
            <a:avLst/>
          </a:prstGeom>
        </p:spPr>
      </p:pic>
    </p:spTree>
    <p:extLst>
      <p:ext uri="{BB962C8B-B14F-4D97-AF65-F5344CB8AC3E}">
        <p14:creationId xmlns:p14="http://schemas.microsoft.com/office/powerpoint/2010/main" val="27103294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7</a:t>
            </a:r>
            <a:endParaRPr lang="en-US" dirty="0"/>
          </a:p>
        </p:txBody>
      </p:sp>
      <p:sp>
        <p:nvSpPr>
          <p:cNvPr id="3" name="Content Placeholder 2"/>
          <p:cNvSpPr>
            <a:spLocks noGrp="1"/>
          </p:cNvSpPr>
          <p:nvPr>
            <p:ph idx="1"/>
          </p:nvPr>
        </p:nvSpPr>
        <p:spPr>
          <a:xfrm>
            <a:off x="838200" y="1825625"/>
            <a:ext cx="10515600" cy="4797366"/>
          </a:xfrm>
        </p:spPr>
        <p:txBody>
          <a:bodyPr>
            <a:normAutofit fontScale="85000" lnSpcReduction="20000"/>
          </a:bodyPr>
          <a:lstStyle/>
          <a:p>
            <a:pPr marL="0" lvl="0" indent="0">
              <a:buNone/>
            </a:pPr>
            <a:r>
              <a:rPr lang="en-US" dirty="0"/>
              <a:t>Complete all of the requirements for </a:t>
            </a:r>
            <a:r>
              <a:rPr lang="en-US" b="1" dirty="0"/>
              <a:t>Downhill (Alpine) Skiing</a:t>
            </a:r>
            <a:r>
              <a:rPr lang="en-US" dirty="0"/>
              <a:t> </a:t>
            </a:r>
          </a:p>
          <a:p>
            <a:pPr marL="914400" lvl="1" indent="-457200">
              <a:buFont typeface="+mj-lt"/>
              <a:buAutoNum type="alphaLcPeriod"/>
            </a:pPr>
            <a:r>
              <a:rPr lang="en-US" dirty="0"/>
              <a:t>Show how to use and maintain your own release bindings and explain the use of two others. Explain the international DIN standard and what it means to skiers.</a:t>
            </a:r>
          </a:p>
          <a:p>
            <a:pPr marL="914400" lvl="1" indent="-457200">
              <a:buFont typeface="+mj-lt"/>
              <a:buAutoNum type="alphaLcPeriod"/>
            </a:pPr>
            <a:r>
              <a:rPr lang="en-US" dirty="0"/>
              <a:t>Explain the American Teaching System and a basic snow-skiing progression.</a:t>
            </a:r>
          </a:p>
          <a:p>
            <a:pPr marL="914400" lvl="1" indent="-457200">
              <a:buFont typeface="+mj-lt"/>
              <a:buAutoNum type="alphaLcPeriod"/>
            </a:pPr>
            <a:r>
              <a:rPr lang="en-US" dirty="0"/>
              <a:t>Discuss the five types of Alpine skis. Demonstrate two ways to carry skis and poles safely and easily.</a:t>
            </a:r>
          </a:p>
          <a:p>
            <a:pPr marL="914400" lvl="1" indent="-457200">
              <a:buFont typeface="+mj-lt"/>
              <a:buAutoNum type="alphaLcPeriod"/>
            </a:pPr>
            <a:r>
              <a:rPr lang="en-US" dirty="0">
                <a:solidFill>
                  <a:srgbClr val="C00000"/>
                </a:solidFill>
              </a:rPr>
              <a:t>Demonstrate how to ride one kind of lift and explain how to ride two others.</a:t>
            </a:r>
          </a:p>
          <a:p>
            <a:pPr marL="914400" lvl="1" indent="-457200">
              <a:buFont typeface="+mj-lt"/>
              <a:buAutoNum type="alphaLcPeriod"/>
            </a:pPr>
            <a:r>
              <a:rPr lang="en-US" dirty="0"/>
              <a:t>On a gentle slope, demonstrate some of the beginning maneuvers learned in skiing. Include the straight run, gliding wedge, wedge stop, sidestep, and herringbone maneuvers.</a:t>
            </a:r>
          </a:p>
          <a:p>
            <a:pPr marL="914400" lvl="1" indent="-457200">
              <a:buFont typeface="+mj-lt"/>
              <a:buAutoNum type="alphaLcPeriod"/>
            </a:pPr>
            <a:r>
              <a:rPr lang="en-US" dirty="0"/>
              <a:t>On slightly steeper terrain, show linked wedge turns.</a:t>
            </a:r>
          </a:p>
          <a:p>
            <a:pPr marL="914400" lvl="1" indent="-457200">
              <a:buFont typeface="+mj-lt"/>
              <a:buAutoNum type="alphaLcPeriod"/>
            </a:pPr>
            <a:r>
              <a:rPr lang="en-US" dirty="0"/>
              <a:t>On a moderate slope, demonstrate five to 10 christies.</a:t>
            </a:r>
          </a:p>
          <a:p>
            <a:pPr marL="914400" lvl="1" indent="-457200">
              <a:buFont typeface="+mj-lt"/>
              <a:buAutoNum type="alphaLcPeriod"/>
            </a:pPr>
            <a:r>
              <a:rPr lang="en-US" dirty="0"/>
              <a:t>Make a controlled run down an intermediate slope and demonstrate the following:</a:t>
            </a:r>
          </a:p>
          <a:p>
            <a:pPr marL="1371600" lvl="2" indent="-457200">
              <a:buFont typeface="+mj-lt"/>
              <a:buAutoNum type="arabicPeriod"/>
            </a:pPr>
            <a:r>
              <a:rPr lang="en-US" dirty="0"/>
              <a:t>Short-, medium-, and long-radius parallel turns</a:t>
            </a:r>
          </a:p>
          <a:p>
            <a:pPr marL="1371600" lvl="2" indent="-457200">
              <a:buFont typeface="+mj-lt"/>
              <a:buAutoNum type="arabicPeriod"/>
            </a:pPr>
            <a:r>
              <a:rPr lang="en-US" dirty="0"/>
              <a:t>A sideslip and safety (hockey) stop to each side</a:t>
            </a:r>
          </a:p>
          <a:p>
            <a:pPr marL="1371600" lvl="2" indent="-457200">
              <a:buFont typeface="+mj-lt"/>
              <a:buAutoNum type="arabicPeriod"/>
            </a:pPr>
            <a:r>
              <a:rPr lang="en-US" dirty="0"/>
              <a:t>Traverse across a slope</a:t>
            </a:r>
          </a:p>
          <a:p>
            <a:pPr marL="914400" lvl="1" indent="-457200">
              <a:buFont typeface="+mj-lt"/>
              <a:buAutoNum type="alphaLcPeriod"/>
            </a:pPr>
            <a:r>
              <a:rPr lang="en-US" dirty="0"/>
              <a:t>Demonstrate the ability to ski in varied conditions, including changes in pitch, snow conditions, and moguls. Maintain your balance and ability to turn.</a:t>
            </a:r>
          </a:p>
          <a:p>
            <a:pPr marL="914400" lvl="1" indent="-457200">
              <a:buFont typeface="+mj-lt"/>
              <a:buAutoNum type="alphaLcPeriod"/>
            </a:pPr>
            <a:r>
              <a:rPr lang="en-US" dirty="0"/>
              <a:t>Name the major ski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227808718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Ride a Chair Lift</a:t>
            </a:r>
            <a:endParaRPr lang="en-US" dirty="0"/>
          </a:p>
        </p:txBody>
      </p:sp>
      <p:pic>
        <p:nvPicPr>
          <p:cNvPr id="4" name="KahjwE6kslc"/>
          <p:cNvPicPr>
            <a:picLocks noGrp="1" noRot="1" noChangeAspect="1"/>
          </p:cNvPicPr>
          <p:nvPr>
            <p:ph idx="1"/>
            <a:videoFile r:link="rId1"/>
          </p:nvPr>
        </p:nvPicPr>
        <p:blipFill>
          <a:blip r:embed="rId3"/>
          <a:stretch>
            <a:fillRect/>
          </a:stretch>
        </p:blipFill>
        <p:spPr>
          <a:xfrm>
            <a:off x="2082998" y="1690688"/>
            <a:ext cx="8026003" cy="4514627"/>
          </a:xfrm>
          <a:prstGeom prst="rect">
            <a:avLst/>
          </a:prstGeom>
        </p:spPr>
      </p:pic>
      <p:sp>
        <p:nvSpPr>
          <p:cNvPr id="5" name="TextBox 4"/>
          <p:cNvSpPr txBox="1"/>
          <p:nvPr/>
        </p:nvSpPr>
        <p:spPr>
          <a:xfrm>
            <a:off x="2082998" y="6205315"/>
            <a:ext cx="8026003" cy="369332"/>
          </a:xfrm>
          <a:prstGeom prst="rect">
            <a:avLst/>
          </a:prstGeom>
          <a:noFill/>
        </p:spPr>
        <p:txBody>
          <a:bodyPr wrap="square" rtlCol="0">
            <a:spAutoFit/>
          </a:bodyPr>
          <a:lstStyle/>
          <a:p>
            <a:pPr algn="ctr"/>
            <a:r>
              <a:rPr lang="en-US" dirty="0" smtClean="0"/>
              <a:t>Click on the above video to learn how to get on and off of a chair lift.</a:t>
            </a:r>
            <a:endParaRPr lang="en-US" dirty="0"/>
          </a:p>
        </p:txBody>
      </p:sp>
    </p:spTree>
    <p:extLst>
      <p:ext uri="{BB962C8B-B14F-4D97-AF65-F5344CB8AC3E}">
        <p14:creationId xmlns:p14="http://schemas.microsoft.com/office/powerpoint/2010/main" val="30386980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r>
              <a:rPr lang="en-US" dirty="0" smtClean="0"/>
              <a:t>Using a T-Bar or J-Bar</a:t>
            </a:r>
            <a:endParaRPr lang="en-US" dirty="0"/>
          </a:p>
        </p:txBody>
      </p:sp>
      <p:sp>
        <p:nvSpPr>
          <p:cNvPr id="3" name="Content Placeholder 2"/>
          <p:cNvSpPr>
            <a:spLocks noGrp="1"/>
          </p:cNvSpPr>
          <p:nvPr>
            <p:ph idx="1"/>
          </p:nvPr>
        </p:nvSpPr>
        <p:spPr>
          <a:xfrm>
            <a:off x="838201" y="1325563"/>
            <a:ext cx="7545224" cy="5374340"/>
          </a:xfrm>
        </p:spPr>
        <p:txBody>
          <a:bodyPr>
            <a:normAutofit fontScale="92500"/>
          </a:bodyPr>
          <a:lstStyle/>
          <a:p>
            <a:r>
              <a:rPr lang="en-US" dirty="0" smtClean="0"/>
              <a:t>A J-bar is for </a:t>
            </a:r>
            <a:r>
              <a:rPr lang="en-US" dirty="0"/>
              <a:t>one </a:t>
            </a:r>
            <a:r>
              <a:rPr lang="en-US" dirty="0" smtClean="0"/>
              <a:t>person and a T-bar is for two people. </a:t>
            </a:r>
            <a:endParaRPr lang="en-US" dirty="0"/>
          </a:p>
          <a:p>
            <a:r>
              <a:rPr lang="en-US" b="1" dirty="0"/>
              <a:t>How to use J bars </a:t>
            </a:r>
            <a:r>
              <a:rPr lang="en-US" b="1" dirty="0" smtClean="0"/>
              <a:t>and </a:t>
            </a:r>
            <a:r>
              <a:rPr lang="en-US" b="1" dirty="0"/>
              <a:t>T-bars safely:</a:t>
            </a:r>
            <a:endParaRPr lang="en-US" dirty="0"/>
          </a:p>
          <a:p>
            <a:pPr marL="914400" lvl="1" indent="-457200">
              <a:buFont typeface="+mj-lt"/>
              <a:buAutoNum type="arabicPeriod"/>
            </a:pPr>
            <a:r>
              <a:rPr lang="en-US" dirty="0"/>
              <a:t>When in the loading area, put your poles into one hand and get ready to grab it as it comes round from behind you or the lift operator passes it to you.</a:t>
            </a:r>
          </a:p>
          <a:p>
            <a:pPr marL="914400" lvl="1" indent="-457200">
              <a:buFont typeface="+mj-lt"/>
              <a:buAutoNum type="arabicPeriod"/>
            </a:pPr>
            <a:r>
              <a:rPr lang="en-US" dirty="0"/>
              <a:t>Instead of putting it between your legs, let the bar rest just below your bottom and push you up.</a:t>
            </a:r>
          </a:p>
          <a:p>
            <a:pPr marL="914400" lvl="1" indent="-457200">
              <a:buFont typeface="+mj-lt"/>
              <a:buAutoNum type="arabicPeriod"/>
            </a:pPr>
            <a:r>
              <a:rPr lang="en-US" dirty="0"/>
              <a:t>It won’t hold your weight so don’t try and sit – let your skis take most of the weight.</a:t>
            </a:r>
          </a:p>
          <a:p>
            <a:pPr marL="914400" lvl="1" indent="-457200">
              <a:buFont typeface="+mj-lt"/>
              <a:buAutoNum type="arabicPeriod"/>
            </a:pPr>
            <a:r>
              <a:rPr lang="en-US" dirty="0"/>
              <a:t>If you fall, try to move out of the pathway. If you can’t ski back down and rejoin the queue, a lift operator / instructor should be able to help you get back safely.</a:t>
            </a:r>
          </a:p>
          <a:p>
            <a:pPr marL="914400" lvl="1" indent="-457200">
              <a:buFont typeface="+mj-lt"/>
              <a:buAutoNum type="arabicPeriod"/>
            </a:pPr>
            <a:r>
              <a:rPr lang="en-US" dirty="0"/>
              <a:t>Stay on the lift until you reach the point that you’ve seen the people in front let go.</a:t>
            </a:r>
          </a:p>
          <a:p>
            <a:pPr marL="0" indent="0">
              <a:buNone/>
            </a:pP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81"/>
          <a:stretch/>
        </p:blipFill>
        <p:spPr>
          <a:xfrm>
            <a:off x="8447552" y="3790542"/>
            <a:ext cx="3545234" cy="256777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7552" y="1325563"/>
            <a:ext cx="3545234" cy="2362912"/>
          </a:xfrm>
          <a:prstGeom prst="rect">
            <a:avLst/>
          </a:prstGeom>
        </p:spPr>
      </p:pic>
    </p:spTree>
    <p:extLst>
      <p:ext uri="{BB962C8B-B14F-4D97-AF65-F5344CB8AC3E}">
        <p14:creationId xmlns:p14="http://schemas.microsoft.com/office/powerpoint/2010/main" val="425370324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a Rope Tow</a:t>
            </a:r>
            <a:endParaRPr lang="en-US" dirty="0"/>
          </a:p>
        </p:txBody>
      </p:sp>
      <p:sp>
        <p:nvSpPr>
          <p:cNvPr id="3" name="Content Placeholder 2"/>
          <p:cNvSpPr>
            <a:spLocks noGrp="1"/>
          </p:cNvSpPr>
          <p:nvPr>
            <p:ph idx="1"/>
          </p:nvPr>
        </p:nvSpPr>
        <p:spPr>
          <a:xfrm>
            <a:off x="838201" y="1825625"/>
            <a:ext cx="6459908" cy="4788820"/>
          </a:xfrm>
        </p:spPr>
        <p:txBody>
          <a:bodyPr>
            <a:normAutofit/>
          </a:bodyPr>
          <a:lstStyle/>
          <a:p>
            <a:r>
              <a:rPr lang="en-US" dirty="0" smtClean="0"/>
              <a:t>A rope tow </a:t>
            </a:r>
            <a:r>
              <a:rPr lang="en-US" dirty="0"/>
              <a:t>is a continuous rope loop that pulls you </a:t>
            </a:r>
            <a:r>
              <a:rPr lang="en-US" dirty="0" smtClean="0"/>
              <a:t>along.  </a:t>
            </a:r>
            <a:r>
              <a:rPr lang="en-US" dirty="0"/>
              <a:t> </a:t>
            </a:r>
          </a:p>
          <a:p>
            <a:r>
              <a:rPr lang="en-US" b="1" dirty="0"/>
              <a:t>How to use a rope tow safely: </a:t>
            </a:r>
            <a:endParaRPr lang="en-US" dirty="0"/>
          </a:p>
          <a:p>
            <a:pPr marL="914400" lvl="1" indent="-457200">
              <a:buFont typeface="+mj-lt"/>
              <a:buAutoNum type="arabicPeriod"/>
            </a:pPr>
            <a:r>
              <a:rPr lang="en-US" dirty="0"/>
              <a:t>When you reach a rope tow, grab it at the side of your body whilst holding your poles in one hand. Keep your gloves on to avoid rope burn and give you extra grip.  </a:t>
            </a:r>
          </a:p>
          <a:p>
            <a:pPr marL="914400" lvl="1" indent="-457200">
              <a:buFont typeface="+mj-lt"/>
              <a:buAutoNum type="arabicPeriod"/>
            </a:pPr>
            <a:r>
              <a:rPr lang="en-US" dirty="0"/>
              <a:t>Keep your skis parallel and let the rope drag you up the slope.</a:t>
            </a:r>
          </a:p>
          <a:p>
            <a:pPr marL="914400" lvl="1" indent="-457200">
              <a:buFont typeface="+mj-lt"/>
              <a:buAutoNum type="arabicPeriod"/>
            </a:pPr>
            <a:r>
              <a:rPr lang="en-US" dirty="0"/>
              <a:t>Don’t try to ski away from the rope until you reach the end in case it causes you to fall or get in the way of others. </a:t>
            </a:r>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2553" y="1825625"/>
            <a:ext cx="4540292" cy="2968566"/>
          </a:xfrm>
          <a:prstGeom prst="rect">
            <a:avLst/>
          </a:prstGeom>
        </p:spPr>
      </p:pic>
    </p:spTree>
    <p:extLst>
      <p:ext uri="{BB962C8B-B14F-4D97-AF65-F5344CB8AC3E}">
        <p14:creationId xmlns:p14="http://schemas.microsoft.com/office/powerpoint/2010/main" val="23225221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0"/>
            <a:ext cx="10515600" cy="1325563"/>
          </a:xfrm>
        </p:spPr>
        <p:txBody>
          <a:bodyPr/>
          <a:lstStyle/>
          <a:p>
            <a:r>
              <a:rPr lang="en-US" dirty="0" smtClean="0"/>
              <a:t>Using a Magic Carpet</a:t>
            </a:r>
            <a:endParaRPr lang="en-US" dirty="0"/>
          </a:p>
        </p:txBody>
      </p:sp>
      <p:sp>
        <p:nvSpPr>
          <p:cNvPr id="3" name="Content Placeholder 2"/>
          <p:cNvSpPr>
            <a:spLocks noGrp="1"/>
          </p:cNvSpPr>
          <p:nvPr>
            <p:ph idx="1"/>
          </p:nvPr>
        </p:nvSpPr>
        <p:spPr>
          <a:xfrm>
            <a:off x="838200" y="1325564"/>
            <a:ext cx="7485404" cy="5532436"/>
          </a:xfrm>
        </p:spPr>
        <p:txBody>
          <a:bodyPr>
            <a:normAutofit fontScale="77500" lnSpcReduction="20000"/>
          </a:bodyPr>
          <a:lstStyle/>
          <a:p>
            <a:r>
              <a:rPr lang="en-US" dirty="0"/>
              <a:t>Magic Carpets </a:t>
            </a:r>
            <a:r>
              <a:rPr lang="en-US" dirty="0" smtClean="0"/>
              <a:t>are </a:t>
            </a:r>
            <a:r>
              <a:rPr lang="en-US" dirty="0"/>
              <a:t>a conveyer belt built into the snow which transports you over a short distance. They’re often found in beginner areas as they’re the easiest lifts to use and work on gentle slopes.  </a:t>
            </a:r>
          </a:p>
          <a:p>
            <a:r>
              <a:rPr lang="en-US" b="1" dirty="0"/>
              <a:t>How to use a Magic Carpet: </a:t>
            </a:r>
            <a:endParaRPr lang="en-US" dirty="0"/>
          </a:p>
          <a:p>
            <a:pPr marL="514350" indent="-514350">
              <a:buFont typeface="+mj-lt"/>
              <a:buAutoNum type="arabicPeriod"/>
            </a:pPr>
            <a:r>
              <a:rPr lang="en-US" dirty="0"/>
              <a:t>Most magic carpets are fairly short, so you’re likely to be able to see if someone in front of you loses their balance (most often because their skis aren’t entirely on the carpet). If they do, don’t get on and you’ll avoid a pile up. Make sure you keep a safe distance from the person in front, or it’ll get backed up as you try to exit at the top. Some carpets have a stop and go light, so make sure the light is green before trying to get on. </a:t>
            </a:r>
          </a:p>
          <a:p>
            <a:pPr marL="514350" indent="-514350">
              <a:buFont typeface="+mj-lt"/>
              <a:buAutoNum type="arabicPeriod"/>
            </a:pPr>
            <a:r>
              <a:rPr lang="en-US" dirty="0"/>
              <a:t>Shuffle onto the magic carpet with your skis in parallel. The belt is </a:t>
            </a:r>
            <a:r>
              <a:rPr lang="en-US" dirty="0" err="1"/>
              <a:t>grippy</a:t>
            </a:r>
            <a:r>
              <a:rPr lang="en-US" dirty="0"/>
              <a:t> so you don’t slide back down, which means you might feel an initial jolt as it takes over the movement – don’t try and fight it as you might become unsteady. </a:t>
            </a:r>
          </a:p>
          <a:p>
            <a:pPr marL="514350" indent="-514350">
              <a:buFont typeface="+mj-lt"/>
              <a:buAutoNum type="arabicPeriod"/>
            </a:pPr>
            <a:r>
              <a:rPr lang="en-US" dirty="0"/>
              <a:t>Have your poles at the ready to push you away from the end of the lift so the next person has space to come off.  </a:t>
            </a:r>
          </a:p>
          <a:p>
            <a:pPr marL="0" indent="0">
              <a:buNone/>
            </a:pPr>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159" r="13833"/>
          <a:stretch/>
        </p:blipFill>
        <p:spPr>
          <a:xfrm>
            <a:off x="8323604" y="1325563"/>
            <a:ext cx="3751604" cy="4331888"/>
          </a:xfrm>
          <a:prstGeom prst="rect">
            <a:avLst/>
          </a:prstGeom>
        </p:spPr>
      </p:pic>
    </p:spTree>
    <p:extLst>
      <p:ext uri="{BB962C8B-B14F-4D97-AF65-F5344CB8AC3E}">
        <p14:creationId xmlns:p14="http://schemas.microsoft.com/office/powerpoint/2010/main" val="16368349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7</a:t>
            </a:r>
            <a:endParaRPr lang="en-US" dirty="0"/>
          </a:p>
        </p:txBody>
      </p:sp>
      <p:sp>
        <p:nvSpPr>
          <p:cNvPr id="3" name="Content Placeholder 2"/>
          <p:cNvSpPr>
            <a:spLocks noGrp="1"/>
          </p:cNvSpPr>
          <p:nvPr>
            <p:ph idx="1"/>
          </p:nvPr>
        </p:nvSpPr>
        <p:spPr>
          <a:xfrm>
            <a:off x="838200" y="1825625"/>
            <a:ext cx="10515600" cy="4797366"/>
          </a:xfrm>
        </p:spPr>
        <p:txBody>
          <a:bodyPr>
            <a:normAutofit fontScale="85000" lnSpcReduction="20000"/>
          </a:bodyPr>
          <a:lstStyle/>
          <a:p>
            <a:pPr marL="0" lvl="0" indent="0">
              <a:buNone/>
            </a:pPr>
            <a:r>
              <a:rPr lang="en-US" dirty="0"/>
              <a:t>Complete all of the requirements for </a:t>
            </a:r>
            <a:r>
              <a:rPr lang="en-US" b="1" dirty="0"/>
              <a:t>Downhill (Alpine) Skiing</a:t>
            </a:r>
            <a:r>
              <a:rPr lang="en-US" dirty="0"/>
              <a:t> </a:t>
            </a:r>
          </a:p>
          <a:p>
            <a:pPr marL="914400" lvl="1" indent="-457200">
              <a:buFont typeface="+mj-lt"/>
              <a:buAutoNum type="alphaLcPeriod"/>
            </a:pPr>
            <a:r>
              <a:rPr lang="en-US" dirty="0"/>
              <a:t>Show how to use and maintain your own release bindings and explain the use of two others. Explain the international DIN standard and what it means to skiers.</a:t>
            </a:r>
          </a:p>
          <a:p>
            <a:pPr marL="914400" lvl="1" indent="-457200">
              <a:buFont typeface="+mj-lt"/>
              <a:buAutoNum type="alphaLcPeriod"/>
            </a:pPr>
            <a:r>
              <a:rPr lang="en-US" dirty="0"/>
              <a:t>Explain the American Teaching System and a basic snow-skiing progression.</a:t>
            </a:r>
          </a:p>
          <a:p>
            <a:pPr marL="914400" lvl="1" indent="-457200">
              <a:buFont typeface="+mj-lt"/>
              <a:buAutoNum type="alphaLcPeriod"/>
            </a:pPr>
            <a:r>
              <a:rPr lang="en-US" dirty="0"/>
              <a:t>Discuss the five types of Alpine skis. Demonstrate two ways to carry skis and poles safely and easily.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solidFill>
                  <a:srgbClr val="C00000"/>
                </a:solidFill>
              </a:rPr>
              <a:t>On a gentle slope, demonstrate some of the beginning maneuvers learned in skiing. Include the straight run, gliding wedge, wedge stop, sidestep, and herringbone maneuvers.</a:t>
            </a:r>
          </a:p>
          <a:p>
            <a:pPr marL="914400" lvl="1" indent="-457200">
              <a:buFont typeface="+mj-lt"/>
              <a:buAutoNum type="alphaLcPeriod"/>
            </a:pPr>
            <a:r>
              <a:rPr lang="en-US" dirty="0">
                <a:solidFill>
                  <a:srgbClr val="C00000"/>
                </a:solidFill>
              </a:rPr>
              <a:t>On slightly steeper terrain, show linked wedge turns.</a:t>
            </a:r>
          </a:p>
          <a:p>
            <a:pPr marL="914400" lvl="1" indent="-457200">
              <a:buFont typeface="+mj-lt"/>
              <a:buAutoNum type="alphaLcPeriod"/>
            </a:pPr>
            <a:r>
              <a:rPr lang="en-US" dirty="0">
                <a:solidFill>
                  <a:srgbClr val="C00000"/>
                </a:solidFill>
              </a:rPr>
              <a:t>On a moderate slope, demonstrate five to 10 christies.</a:t>
            </a:r>
          </a:p>
          <a:p>
            <a:pPr marL="914400" lvl="1" indent="-457200">
              <a:buFont typeface="+mj-lt"/>
              <a:buAutoNum type="alphaLcPeriod"/>
            </a:pPr>
            <a:r>
              <a:rPr lang="en-US" dirty="0">
                <a:solidFill>
                  <a:srgbClr val="C00000"/>
                </a:solidFill>
              </a:rPr>
              <a:t>Make a controlled run down an intermediate slope and demonstrate the following:</a:t>
            </a:r>
          </a:p>
          <a:p>
            <a:pPr marL="1371600" lvl="2" indent="-457200">
              <a:buFont typeface="+mj-lt"/>
              <a:buAutoNum type="arabicPeriod"/>
            </a:pPr>
            <a:r>
              <a:rPr lang="en-US" dirty="0">
                <a:solidFill>
                  <a:srgbClr val="C00000"/>
                </a:solidFill>
              </a:rPr>
              <a:t>Short-, medium-, and long-radius parallel turns</a:t>
            </a:r>
          </a:p>
          <a:p>
            <a:pPr marL="1371600" lvl="2" indent="-457200">
              <a:buFont typeface="+mj-lt"/>
              <a:buAutoNum type="arabicPeriod"/>
            </a:pPr>
            <a:r>
              <a:rPr lang="en-US" dirty="0">
                <a:solidFill>
                  <a:srgbClr val="C00000"/>
                </a:solidFill>
              </a:rPr>
              <a:t>A sideslip and safety (hockey) stop to each side</a:t>
            </a:r>
          </a:p>
          <a:p>
            <a:pPr marL="1371600" lvl="2" indent="-457200">
              <a:buFont typeface="+mj-lt"/>
              <a:buAutoNum type="arabicPeriod"/>
            </a:pPr>
            <a:r>
              <a:rPr lang="en-US" dirty="0">
                <a:solidFill>
                  <a:srgbClr val="C00000"/>
                </a:solidFill>
              </a:rPr>
              <a:t>Traverse across a slope</a:t>
            </a:r>
          </a:p>
          <a:p>
            <a:pPr marL="914400" lvl="1" indent="-457200">
              <a:buFont typeface="+mj-lt"/>
              <a:buAutoNum type="alphaLcPeriod"/>
            </a:pPr>
            <a:r>
              <a:rPr lang="en-US" dirty="0"/>
              <a:t>Demonstrate the ability to ski in varied conditions, including changes in pitch, snow conditions, and moguls. Maintain your balance and ability to turn.</a:t>
            </a:r>
          </a:p>
          <a:p>
            <a:pPr marL="914400" lvl="1" indent="-457200">
              <a:buFont typeface="+mj-lt"/>
              <a:buAutoNum type="alphaLcPeriod"/>
            </a:pPr>
            <a:r>
              <a:rPr lang="en-US" dirty="0"/>
              <a:t>Name the major ski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142206667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Demonstrate While Skiing</a:t>
            </a:r>
            <a:endParaRPr lang="en-US" b="1" dirty="0"/>
          </a:p>
        </p:txBody>
      </p:sp>
      <p:sp>
        <p:nvSpPr>
          <p:cNvPr id="3" name="Content Placeholder 2"/>
          <p:cNvSpPr>
            <a:spLocks noGrp="1"/>
          </p:cNvSpPr>
          <p:nvPr>
            <p:ph sz="half" idx="1"/>
          </p:nvPr>
        </p:nvSpPr>
        <p:spPr>
          <a:xfrm>
            <a:off x="838200" y="1825625"/>
            <a:ext cx="4862804" cy="4351338"/>
          </a:xfrm>
        </p:spPr>
        <p:txBody>
          <a:bodyPr>
            <a:normAutofit lnSpcReduction="10000"/>
          </a:bodyPr>
          <a:lstStyle/>
          <a:p>
            <a:pPr marL="514350" indent="-514350">
              <a:buFont typeface="+mj-lt"/>
              <a:buAutoNum type="arabicPeriod"/>
            </a:pPr>
            <a:r>
              <a:rPr lang="en-US" dirty="0" smtClean="0"/>
              <a:t>On </a:t>
            </a:r>
            <a:r>
              <a:rPr lang="en-US" dirty="0"/>
              <a:t>a gentle slope, demonstrate some of the beginning maneuvers learned in </a:t>
            </a:r>
            <a:r>
              <a:rPr lang="en-US" dirty="0" smtClean="0"/>
              <a:t>skiing:</a:t>
            </a:r>
            <a:endParaRPr lang="en-US" dirty="0"/>
          </a:p>
          <a:p>
            <a:pPr marL="914400" lvl="1" indent="-457200">
              <a:buFont typeface="+mj-lt"/>
              <a:buAutoNum type="alphaLcPeriod"/>
            </a:pPr>
            <a:r>
              <a:rPr lang="en-US" dirty="0" smtClean="0"/>
              <a:t>straight run</a:t>
            </a:r>
          </a:p>
          <a:p>
            <a:pPr marL="914400" lvl="1" indent="-457200">
              <a:buFont typeface="+mj-lt"/>
              <a:buAutoNum type="alphaLcPeriod"/>
            </a:pPr>
            <a:r>
              <a:rPr lang="en-US" dirty="0" smtClean="0"/>
              <a:t>gliding wedge</a:t>
            </a:r>
          </a:p>
          <a:p>
            <a:pPr marL="914400" lvl="1" indent="-457200">
              <a:buFont typeface="+mj-lt"/>
              <a:buAutoNum type="alphaLcPeriod"/>
            </a:pPr>
            <a:r>
              <a:rPr lang="en-US" dirty="0" smtClean="0"/>
              <a:t>wedge stop</a:t>
            </a:r>
          </a:p>
          <a:p>
            <a:pPr marL="914400" lvl="1" indent="-457200">
              <a:buFont typeface="+mj-lt"/>
              <a:buAutoNum type="alphaLcPeriod"/>
            </a:pPr>
            <a:r>
              <a:rPr lang="en-US" dirty="0" smtClean="0"/>
              <a:t>Sidestep</a:t>
            </a:r>
          </a:p>
          <a:p>
            <a:pPr marL="914400" lvl="1" indent="-457200">
              <a:buFont typeface="+mj-lt"/>
              <a:buAutoNum type="alphaLcPeriod"/>
            </a:pPr>
            <a:r>
              <a:rPr lang="en-US" dirty="0" smtClean="0"/>
              <a:t>Herringbone</a:t>
            </a:r>
            <a:endParaRPr lang="en-US" dirty="0"/>
          </a:p>
          <a:p>
            <a:pPr marL="514350" indent="-514350">
              <a:buFont typeface="+mj-lt"/>
              <a:buAutoNum type="arabicPeriod"/>
            </a:pPr>
            <a:r>
              <a:rPr lang="en-US" dirty="0" smtClean="0"/>
              <a:t>On </a:t>
            </a:r>
            <a:r>
              <a:rPr lang="en-US" dirty="0"/>
              <a:t>slightly steeper terrain, show linked wedge turns</a:t>
            </a:r>
            <a:r>
              <a:rPr lang="en-US" dirty="0" smtClean="0"/>
              <a:t>.</a:t>
            </a:r>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128447" y="476930"/>
            <a:ext cx="2721429" cy="2427515"/>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28447" y="2907566"/>
            <a:ext cx="2721429" cy="33728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900" y="1822497"/>
            <a:ext cx="3519548" cy="2639661"/>
          </a:xfrm>
          <a:prstGeom prst="rect">
            <a:avLst/>
          </a:prstGeom>
        </p:spPr>
      </p:pic>
    </p:spTree>
    <p:extLst>
      <p:ext uri="{BB962C8B-B14F-4D97-AF65-F5344CB8AC3E}">
        <p14:creationId xmlns:p14="http://schemas.microsoft.com/office/powerpoint/2010/main" val="1861135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01202"/>
          </a:xfrm>
        </p:spPr>
        <p:txBody>
          <a:bodyPr/>
          <a:lstStyle/>
          <a:p>
            <a:r>
              <a:rPr lang="en-US" dirty="0" smtClean="0"/>
              <a:t>Demonstrate While Skiing</a:t>
            </a:r>
            <a:endParaRPr lang="en-US" dirty="0"/>
          </a:p>
        </p:txBody>
      </p:sp>
      <p:sp>
        <p:nvSpPr>
          <p:cNvPr id="3" name="Content Placeholder 2"/>
          <p:cNvSpPr>
            <a:spLocks noGrp="1"/>
          </p:cNvSpPr>
          <p:nvPr>
            <p:ph sz="half" idx="1"/>
          </p:nvPr>
        </p:nvSpPr>
        <p:spPr>
          <a:xfrm>
            <a:off x="838200" y="1322302"/>
            <a:ext cx="5584584" cy="5181135"/>
          </a:xfrm>
        </p:spPr>
        <p:txBody>
          <a:bodyPr>
            <a:normAutofit/>
          </a:bodyPr>
          <a:lstStyle/>
          <a:p>
            <a:pPr marL="514350" indent="-514350">
              <a:buFont typeface="+mj-lt"/>
              <a:buAutoNum type="arabicPeriod" startAt="3"/>
            </a:pPr>
            <a:r>
              <a:rPr lang="en-US" dirty="0" smtClean="0"/>
              <a:t>On a moderate slope, demonstrate five to 10 christies.</a:t>
            </a:r>
          </a:p>
          <a:p>
            <a:pPr marL="914400" lvl="1" indent="-457200">
              <a:buFont typeface="+mj-lt"/>
              <a:buAutoNum type="alphaLcPeriod"/>
            </a:pPr>
            <a:r>
              <a:rPr lang="en-US" dirty="0" smtClean="0"/>
              <a:t>The </a:t>
            </a:r>
            <a:r>
              <a:rPr lang="en-US" b="1" dirty="0" smtClean="0"/>
              <a:t>stem christie</a:t>
            </a:r>
            <a:r>
              <a:rPr lang="en-US" dirty="0" smtClean="0"/>
              <a:t> or "wedge christie" is a technique used in skiing for turning. The turn comprises three steps: </a:t>
            </a:r>
          </a:p>
          <a:p>
            <a:pPr marL="1371600" lvl="2" indent="-457200">
              <a:buFont typeface="+mj-lt"/>
              <a:buAutoNum type="arabicPeriod"/>
            </a:pPr>
            <a:r>
              <a:rPr lang="en-US" dirty="0" smtClean="0"/>
              <a:t>Forming a wedge by rotating the tail of one ski outwards at an angle to the direction of movement, which initiates a change in direction opposite to the stemmed ski. </a:t>
            </a:r>
          </a:p>
          <a:p>
            <a:pPr marL="1371600" lvl="2" indent="-457200">
              <a:buFont typeface="+mj-lt"/>
              <a:buAutoNum type="arabicPeriod"/>
            </a:pPr>
            <a:r>
              <a:rPr lang="en-US" dirty="0" smtClean="0"/>
              <a:t>Bringing the other ski parallel to the wedged ski. </a:t>
            </a:r>
          </a:p>
          <a:p>
            <a:pPr marL="1371600" lvl="2" indent="-457200">
              <a:buFont typeface="+mj-lt"/>
              <a:buAutoNum type="arabicPeriod"/>
            </a:pPr>
            <a:r>
              <a:rPr lang="en-US" dirty="0" smtClean="0"/>
              <a:t>Completing the turn with both skis parallel as they carve an arcing turn sliding sideways together.</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18726" y="1322302"/>
            <a:ext cx="5171532" cy="4807910"/>
          </a:xfrm>
        </p:spPr>
      </p:pic>
    </p:spTree>
    <p:extLst>
      <p:ext uri="{BB962C8B-B14F-4D97-AF65-F5344CB8AC3E}">
        <p14:creationId xmlns:p14="http://schemas.microsoft.com/office/powerpoint/2010/main" val="3297509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r>
              <a:rPr lang="en-US" dirty="0" smtClean="0"/>
              <a:t>Causes of Avalanches</a:t>
            </a:r>
            <a:endParaRPr lang="en-US" dirty="0"/>
          </a:p>
        </p:txBody>
      </p:sp>
      <p:pic>
        <p:nvPicPr>
          <p:cNvPr id="5" name="Content Placeholder 4"/>
          <p:cNvPicPr>
            <a:picLocks noGrp="1" noChangeAspect="1"/>
          </p:cNvPicPr>
          <p:nvPr>
            <p:ph idx="1"/>
          </p:nvPr>
        </p:nvPicPr>
        <p:blipFill>
          <a:blip r:embed="rId2"/>
          <a:stretch>
            <a:fillRect/>
          </a:stretch>
        </p:blipFill>
        <p:spPr>
          <a:xfrm>
            <a:off x="964798" y="1044775"/>
            <a:ext cx="10264376" cy="5132188"/>
          </a:xfrm>
          <a:prstGeom prst="rect">
            <a:avLst/>
          </a:prstGeom>
        </p:spPr>
      </p:pic>
      <p:sp>
        <p:nvSpPr>
          <p:cNvPr id="6" name="Rectangle 5"/>
          <p:cNvSpPr/>
          <p:nvPr/>
        </p:nvSpPr>
        <p:spPr>
          <a:xfrm>
            <a:off x="964798" y="6176963"/>
            <a:ext cx="10264376" cy="400110"/>
          </a:xfrm>
          <a:prstGeom prst="rect">
            <a:avLst/>
          </a:prstGeom>
        </p:spPr>
        <p:txBody>
          <a:bodyPr wrap="square">
            <a:spAutoFit/>
          </a:bodyPr>
          <a:lstStyle/>
          <a:p>
            <a:r>
              <a:rPr lang="en-US" sz="2000" dirty="0"/>
              <a:t>An avalanche occurs when a layer of snow looses its grip on a </a:t>
            </a:r>
            <a:r>
              <a:rPr lang="en-US" sz="2000" dirty="0" smtClean="0"/>
              <a:t>slope and </a:t>
            </a:r>
            <a:r>
              <a:rPr lang="en-US" sz="2000" dirty="0"/>
              <a:t>slides downhill.</a:t>
            </a:r>
          </a:p>
        </p:txBody>
      </p:sp>
    </p:spTree>
    <p:extLst>
      <p:ext uri="{BB962C8B-B14F-4D97-AF65-F5344CB8AC3E}">
        <p14:creationId xmlns:p14="http://schemas.microsoft.com/office/powerpoint/2010/main" val="19783590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Stem Christie</a:t>
            </a:r>
            <a:endParaRPr lang="en-US" dirty="0"/>
          </a:p>
        </p:txBody>
      </p:sp>
      <p:pic>
        <p:nvPicPr>
          <p:cNvPr id="6" name="DJ2XZ-hWrvs"/>
          <p:cNvPicPr>
            <a:picLocks noGrp="1" noRot="1" noChangeAspect="1"/>
          </p:cNvPicPr>
          <p:nvPr>
            <p:ph idx="1"/>
            <a:videoFile r:link="rId1"/>
          </p:nvPr>
        </p:nvPicPr>
        <p:blipFill>
          <a:blip r:embed="rId3"/>
          <a:stretch>
            <a:fillRect/>
          </a:stretch>
        </p:blipFill>
        <p:spPr>
          <a:xfrm>
            <a:off x="2001813" y="1519772"/>
            <a:ext cx="8188373" cy="4605960"/>
          </a:xfrm>
          <a:prstGeom prst="rect">
            <a:avLst/>
          </a:prstGeom>
        </p:spPr>
      </p:pic>
      <p:sp>
        <p:nvSpPr>
          <p:cNvPr id="7" name="TextBox 6"/>
          <p:cNvSpPr txBox="1"/>
          <p:nvPr/>
        </p:nvSpPr>
        <p:spPr>
          <a:xfrm>
            <a:off x="2001813" y="6125732"/>
            <a:ext cx="8188373" cy="369332"/>
          </a:xfrm>
          <a:prstGeom prst="rect">
            <a:avLst/>
          </a:prstGeom>
          <a:noFill/>
        </p:spPr>
        <p:txBody>
          <a:bodyPr wrap="square" rtlCol="0">
            <a:spAutoFit/>
          </a:bodyPr>
          <a:lstStyle/>
          <a:p>
            <a:pPr algn="ctr"/>
            <a:r>
              <a:rPr lang="en-US" dirty="0" smtClean="0"/>
              <a:t>Click on the above video to learn how to do a Stem Christie turn.</a:t>
            </a:r>
            <a:endParaRPr lang="en-US" dirty="0"/>
          </a:p>
        </p:txBody>
      </p:sp>
    </p:spTree>
    <p:extLst>
      <p:ext uri="{BB962C8B-B14F-4D97-AF65-F5344CB8AC3E}">
        <p14:creationId xmlns:p14="http://schemas.microsoft.com/office/powerpoint/2010/main" val="4621506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Demonstrate While Skiing</a:t>
            </a:r>
            <a:endParaRPr lang="en-US" dirty="0"/>
          </a:p>
        </p:txBody>
      </p:sp>
      <p:sp>
        <p:nvSpPr>
          <p:cNvPr id="3" name="Content Placeholder 2"/>
          <p:cNvSpPr>
            <a:spLocks noGrp="1"/>
          </p:cNvSpPr>
          <p:nvPr>
            <p:ph idx="1"/>
          </p:nvPr>
        </p:nvSpPr>
        <p:spPr>
          <a:xfrm>
            <a:off x="838200" y="1094827"/>
            <a:ext cx="10515600" cy="4851400"/>
          </a:xfrm>
        </p:spPr>
        <p:txBody>
          <a:bodyPr>
            <a:normAutofit/>
          </a:bodyPr>
          <a:lstStyle/>
          <a:p>
            <a:pPr marL="514350" indent="-514350">
              <a:buFont typeface="+mj-lt"/>
              <a:buAutoNum type="arabicPeriod" startAt="4"/>
            </a:pPr>
            <a:r>
              <a:rPr lang="en-US" dirty="0" smtClean="0"/>
              <a:t>Make a controlled run down an intermediate slope and demonstrate the following:</a:t>
            </a:r>
          </a:p>
          <a:p>
            <a:pPr marL="914400" lvl="1" indent="-457200">
              <a:buFont typeface="+mj-lt"/>
              <a:buAutoNum type="alphaLcPeriod"/>
            </a:pPr>
            <a:r>
              <a:rPr lang="en-US" dirty="0" smtClean="0"/>
              <a:t>Short-, medium-, and long-radius parallel turns.</a:t>
            </a:r>
          </a:p>
        </p:txBody>
      </p:sp>
      <p:pic>
        <p:nvPicPr>
          <p:cNvPr id="4" name="PfJe653v24I"/>
          <p:cNvPicPr>
            <a:picLocks noRot="1" noChangeAspect="1"/>
          </p:cNvPicPr>
          <p:nvPr>
            <a:videoFile r:link="rId1"/>
          </p:nvPr>
        </p:nvPicPr>
        <p:blipFill>
          <a:blip r:embed="rId3"/>
          <a:stretch>
            <a:fillRect/>
          </a:stretch>
        </p:blipFill>
        <p:spPr>
          <a:xfrm>
            <a:off x="2856432" y="2420390"/>
            <a:ext cx="6479136" cy="3644514"/>
          </a:xfrm>
          <a:prstGeom prst="rect">
            <a:avLst/>
          </a:prstGeom>
        </p:spPr>
      </p:pic>
      <p:sp>
        <p:nvSpPr>
          <p:cNvPr id="5" name="Rectangle 4"/>
          <p:cNvSpPr/>
          <p:nvPr/>
        </p:nvSpPr>
        <p:spPr>
          <a:xfrm>
            <a:off x="2856432" y="6064904"/>
            <a:ext cx="6479136" cy="369332"/>
          </a:xfrm>
          <a:prstGeom prst="rect">
            <a:avLst/>
          </a:prstGeom>
        </p:spPr>
        <p:txBody>
          <a:bodyPr wrap="square">
            <a:spAutoFit/>
          </a:bodyPr>
          <a:lstStyle/>
          <a:p>
            <a:pPr marL="0" lvl="1" algn="ctr"/>
            <a:r>
              <a:rPr lang="en-US" dirty="0"/>
              <a:t>Click on the video </a:t>
            </a:r>
            <a:r>
              <a:rPr lang="en-US" dirty="0" smtClean="0"/>
              <a:t>above </a:t>
            </a:r>
            <a:r>
              <a:rPr lang="en-US" dirty="0"/>
              <a:t>to learn how to start parallel turning.</a:t>
            </a:r>
          </a:p>
        </p:txBody>
      </p:sp>
    </p:spTree>
    <p:extLst>
      <p:ext uri="{BB962C8B-B14F-4D97-AF65-F5344CB8AC3E}">
        <p14:creationId xmlns:p14="http://schemas.microsoft.com/office/powerpoint/2010/main" val="15687787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Demonstrate While Skiing</a:t>
            </a:r>
            <a:endParaRPr lang="en-US" dirty="0"/>
          </a:p>
        </p:txBody>
      </p:sp>
      <p:sp>
        <p:nvSpPr>
          <p:cNvPr id="3" name="Content Placeholder 2"/>
          <p:cNvSpPr>
            <a:spLocks noGrp="1"/>
          </p:cNvSpPr>
          <p:nvPr>
            <p:ph idx="1"/>
          </p:nvPr>
        </p:nvSpPr>
        <p:spPr>
          <a:xfrm>
            <a:off x="838200" y="1193236"/>
            <a:ext cx="10515600" cy="4351338"/>
          </a:xfrm>
        </p:spPr>
        <p:txBody>
          <a:bodyPr>
            <a:normAutofit/>
          </a:bodyPr>
          <a:lstStyle/>
          <a:p>
            <a:pPr marL="514350" indent="-514350">
              <a:buFont typeface="+mj-lt"/>
              <a:buAutoNum type="arabicPeriod" startAt="4"/>
            </a:pPr>
            <a:r>
              <a:rPr lang="en-US" dirty="0" smtClean="0"/>
              <a:t>Make a controlled run down an intermediate slope and demonstrate the following:</a:t>
            </a:r>
          </a:p>
          <a:p>
            <a:pPr marL="914400" lvl="1" indent="-457200">
              <a:buFont typeface="+mj-lt"/>
              <a:buAutoNum type="alphaLcPeriod" startAt="2"/>
            </a:pPr>
            <a:r>
              <a:rPr lang="en-US" dirty="0" smtClean="0"/>
              <a:t>A sideslip stop to each side.</a:t>
            </a:r>
          </a:p>
        </p:txBody>
      </p:sp>
      <p:pic>
        <p:nvPicPr>
          <p:cNvPr id="4" name="yIaG__iHHFw"/>
          <p:cNvPicPr>
            <a:picLocks noRot="1" noChangeAspect="1"/>
          </p:cNvPicPr>
          <p:nvPr>
            <a:videoFile r:link="rId1"/>
          </p:nvPr>
        </p:nvPicPr>
        <p:blipFill>
          <a:blip r:embed="rId3"/>
          <a:stretch>
            <a:fillRect/>
          </a:stretch>
        </p:blipFill>
        <p:spPr>
          <a:xfrm>
            <a:off x="2894888" y="2491640"/>
            <a:ext cx="6402224" cy="3601251"/>
          </a:xfrm>
          <a:prstGeom prst="rect">
            <a:avLst/>
          </a:prstGeom>
        </p:spPr>
      </p:pic>
      <p:sp>
        <p:nvSpPr>
          <p:cNvPr id="5" name="Rectangle 4"/>
          <p:cNvSpPr/>
          <p:nvPr/>
        </p:nvSpPr>
        <p:spPr>
          <a:xfrm>
            <a:off x="2894888" y="6092891"/>
            <a:ext cx="6402224" cy="369332"/>
          </a:xfrm>
          <a:prstGeom prst="rect">
            <a:avLst/>
          </a:prstGeom>
        </p:spPr>
        <p:txBody>
          <a:bodyPr wrap="square">
            <a:spAutoFit/>
          </a:bodyPr>
          <a:lstStyle/>
          <a:p>
            <a:pPr marL="0" lvl="1" algn="ctr"/>
            <a:r>
              <a:rPr lang="en-US" dirty="0"/>
              <a:t>Click on the video </a:t>
            </a:r>
            <a:r>
              <a:rPr lang="en-US" dirty="0" smtClean="0"/>
              <a:t>above </a:t>
            </a:r>
            <a:r>
              <a:rPr lang="en-US" dirty="0"/>
              <a:t>to learn how to </a:t>
            </a:r>
            <a:r>
              <a:rPr lang="en-US" dirty="0" smtClean="0"/>
              <a:t>sideslip stop.</a:t>
            </a:r>
            <a:endParaRPr lang="en-US" dirty="0"/>
          </a:p>
        </p:txBody>
      </p:sp>
    </p:spTree>
    <p:extLst>
      <p:ext uri="{BB962C8B-B14F-4D97-AF65-F5344CB8AC3E}">
        <p14:creationId xmlns:p14="http://schemas.microsoft.com/office/powerpoint/2010/main" val="409502530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Demonstrate While Skiing</a:t>
            </a:r>
            <a:endParaRPr lang="en-US" dirty="0"/>
          </a:p>
        </p:txBody>
      </p:sp>
      <p:sp>
        <p:nvSpPr>
          <p:cNvPr id="3" name="Content Placeholder 2"/>
          <p:cNvSpPr>
            <a:spLocks noGrp="1"/>
          </p:cNvSpPr>
          <p:nvPr>
            <p:ph idx="1"/>
          </p:nvPr>
        </p:nvSpPr>
        <p:spPr>
          <a:xfrm>
            <a:off x="838200" y="1215433"/>
            <a:ext cx="10515600" cy="1545824"/>
          </a:xfrm>
        </p:spPr>
        <p:txBody>
          <a:bodyPr>
            <a:normAutofit/>
          </a:bodyPr>
          <a:lstStyle/>
          <a:p>
            <a:pPr marL="514350" indent="-514350">
              <a:buFont typeface="+mj-lt"/>
              <a:buAutoNum type="arabicPeriod" startAt="4"/>
            </a:pPr>
            <a:r>
              <a:rPr lang="en-US" dirty="0" smtClean="0"/>
              <a:t>Make a controlled run down an intermediate slope and demonstrate the following:</a:t>
            </a:r>
          </a:p>
          <a:p>
            <a:pPr marL="914400" lvl="1" indent="-457200">
              <a:buFont typeface="+mj-lt"/>
              <a:buAutoNum type="alphaLcPeriod" startAt="2"/>
            </a:pPr>
            <a:r>
              <a:rPr lang="en-US" dirty="0" smtClean="0"/>
              <a:t>A safety (hockey) stop to each side</a:t>
            </a:r>
          </a:p>
        </p:txBody>
      </p:sp>
      <p:pic>
        <p:nvPicPr>
          <p:cNvPr id="4" name="NIFNFiUR558"/>
          <p:cNvPicPr>
            <a:picLocks noRot="1" noChangeAspect="1"/>
          </p:cNvPicPr>
          <p:nvPr>
            <a:videoFile r:link="rId1"/>
          </p:nvPr>
        </p:nvPicPr>
        <p:blipFill>
          <a:blip r:embed="rId3"/>
          <a:stretch>
            <a:fillRect/>
          </a:stretch>
        </p:blipFill>
        <p:spPr>
          <a:xfrm>
            <a:off x="2980345" y="2540996"/>
            <a:ext cx="6231309" cy="3505111"/>
          </a:xfrm>
          <a:prstGeom prst="rect">
            <a:avLst/>
          </a:prstGeom>
        </p:spPr>
      </p:pic>
      <p:sp>
        <p:nvSpPr>
          <p:cNvPr id="5" name="Rectangle 4"/>
          <p:cNvSpPr/>
          <p:nvPr/>
        </p:nvSpPr>
        <p:spPr>
          <a:xfrm>
            <a:off x="2894887" y="6046107"/>
            <a:ext cx="6402224" cy="369332"/>
          </a:xfrm>
          <a:prstGeom prst="rect">
            <a:avLst/>
          </a:prstGeom>
        </p:spPr>
        <p:txBody>
          <a:bodyPr wrap="square">
            <a:spAutoFit/>
          </a:bodyPr>
          <a:lstStyle/>
          <a:p>
            <a:pPr marL="0" lvl="1" algn="ctr"/>
            <a:r>
              <a:rPr lang="en-US" dirty="0"/>
              <a:t>Click on the video </a:t>
            </a:r>
            <a:r>
              <a:rPr lang="en-US" dirty="0" smtClean="0"/>
              <a:t>above </a:t>
            </a:r>
            <a:r>
              <a:rPr lang="en-US" dirty="0"/>
              <a:t>to learn how to </a:t>
            </a:r>
            <a:r>
              <a:rPr lang="en-US" dirty="0" smtClean="0"/>
              <a:t>hockey stop.</a:t>
            </a:r>
            <a:endParaRPr lang="en-US" dirty="0"/>
          </a:p>
        </p:txBody>
      </p:sp>
    </p:spTree>
    <p:extLst>
      <p:ext uri="{BB962C8B-B14F-4D97-AF65-F5344CB8AC3E}">
        <p14:creationId xmlns:p14="http://schemas.microsoft.com/office/powerpoint/2010/main" val="55462887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Demonstrate While Skiing</a:t>
            </a:r>
            <a:endParaRPr lang="en-US" dirty="0"/>
          </a:p>
        </p:txBody>
      </p:sp>
      <p:sp>
        <p:nvSpPr>
          <p:cNvPr id="3" name="Content Placeholder 2"/>
          <p:cNvSpPr>
            <a:spLocks noGrp="1"/>
          </p:cNvSpPr>
          <p:nvPr>
            <p:ph idx="1"/>
          </p:nvPr>
        </p:nvSpPr>
        <p:spPr>
          <a:xfrm>
            <a:off x="838200" y="1325562"/>
            <a:ext cx="5425867" cy="5160695"/>
          </a:xfrm>
        </p:spPr>
        <p:txBody>
          <a:bodyPr>
            <a:normAutofit/>
          </a:bodyPr>
          <a:lstStyle/>
          <a:p>
            <a:pPr marL="514350" indent="-514350">
              <a:buFont typeface="+mj-lt"/>
              <a:buAutoNum type="arabicPeriod" startAt="5"/>
            </a:pPr>
            <a:r>
              <a:rPr lang="en-US" dirty="0" smtClean="0"/>
              <a:t>Traverse across a slope.</a:t>
            </a:r>
          </a:p>
          <a:p>
            <a:pPr lvl="1"/>
            <a:r>
              <a:rPr lang="en-US" dirty="0" smtClean="0"/>
              <a:t>Traversing </a:t>
            </a:r>
            <a:r>
              <a:rPr lang="en-US" dirty="0"/>
              <a:t>is </a:t>
            </a:r>
            <a:r>
              <a:rPr lang="en-US" dirty="0" smtClean="0"/>
              <a:t>when the </a:t>
            </a:r>
            <a:r>
              <a:rPr lang="en-US" dirty="0"/>
              <a:t>skier moves diagonally across the </a:t>
            </a:r>
            <a:r>
              <a:rPr lang="en-US" dirty="0" smtClean="0"/>
              <a:t>slope</a:t>
            </a:r>
            <a:r>
              <a:rPr lang="en-US" b="1" dirty="0" smtClean="0"/>
              <a:t> </a:t>
            </a:r>
            <a:r>
              <a:rPr lang="en-US" dirty="0"/>
              <a:t>without turning. </a:t>
            </a:r>
            <a:endParaRPr lang="en-US" dirty="0" smtClean="0"/>
          </a:p>
          <a:p>
            <a:pPr lvl="1"/>
            <a:r>
              <a:rPr lang="en-US" dirty="0" smtClean="0"/>
              <a:t>As the </a:t>
            </a:r>
            <a:r>
              <a:rPr lang="en-US" dirty="0"/>
              <a:t>skis glide, they are in parallel and </a:t>
            </a:r>
            <a:r>
              <a:rPr lang="en-US" dirty="0" smtClean="0"/>
              <a:t>the skier only descends </a:t>
            </a:r>
            <a:r>
              <a:rPr lang="en-US" dirty="0"/>
              <a:t>down the mountain </a:t>
            </a:r>
            <a:r>
              <a:rPr lang="en-US" dirty="0" smtClean="0"/>
              <a:t>slightly. The </a:t>
            </a:r>
            <a:r>
              <a:rPr lang="en-US" dirty="0"/>
              <a:t>speed </a:t>
            </a:r>
            <a:r>
              <a:rPr lang="en-US" dirty="0" smtClean="0"/>
              <a:t>doesn't </a:t>
            </a:r>
            <a:r>
              <a:rPr lang="en-US" dirty="0"/>
              <a:t>increase much </a:t>
            </a:r>
            <a:r>
              <a:rPr lang="en-US" dirty="0" smtClean="0"/>
              <a:t>because the skier is going </a:t>
            </a:r>
            <a:r>
              <a:rPr lang="en-US" dirty="0"/>
              <a:t>across the slope, not down it</a:t>
            </a:r>
            <a:r>
              <a:rPr lang="en-US" dirty="0" smtClean="0"/>
              <a:t>.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1197" b="7107"/>
          <a:stretch/>
        </p:blipFill>
        <p:spPr>
          <a:xfrm>
            <a:off x="6688332" y="1325562"/>
            <a:ext cx="4927489" cy="4435177"/>
          </a:xfrm>
          <a:prstGeom prst="rect">
            <a:avLst/>
          </a:prstGeom>
        </p:spPr>
      </p:pic>
      <p:sp>
        <p:nvSpPr>
          <p:cNvPr id="5" name="TextBox 4"/>
          <p:cNvSpPr txBox="1"/>
          <p:nvPr/>
        </p:nvSpPr>
        <p:spPr>
          <a:xfrm>
            <a:off x="9032903" y="2298818"/>
            <a:ext cx="2461189" cy="338554"/>
          </a:xfrm>
          <a:prstGeom prst="rect">
            <a:avLst/>
          </a:prstGeom>
          <a:solidFill>
            <a:schemeClr val="bg1"/>
          </a:solidFill>
        </p:spPr>
        <p:txBody>
          <a:bodyPr wrap="square" rtlCol="0">
            <a:spAutoFit/>
          </a:bodyPr>
          <a:lstStyle/>
          <a:p>
            <a:r>
              <a:rPr lang="en-US" sz="1600" dirty="0" smtClean="0"/>
              <a:t>Traversing across slope</a:t>
            </a:r>
            <a:endParaRPr lang="en-US" sz="1600" dirty="0"/>
          </a:p>
        </p:txBody>
      </p:sp>
    </p:spTree>
    <p:extLst>
      <p:ext uri="{BB962C8B-B14F-4D97-AF65-F5344CB8AC3E}">
        <p14:creationId xmlns:p14="http://schemas.microsoft.com/office/powerpoint/2010/main" val="22999435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Demonstrate While Skiing</a:t>
            </a:r>
            <a:endParaRPr lang="en-US" dirty="0"/>
          </a:p>
        </p:txBody>
      </p:sp>
      <p:sp>
        <p:nvSpPr>
          <p:cNvPr id="3" name="Content Placeholder 2"/>
          <p:cNvSpPr>
            <a:spLocks noGrp="1"/>
          </p:cNvSpPr>
          <p:nvPr>
            <p:ph idx="1"/>
          </p:nvPr>
        </p:nvSpPr>
        <p:spPr>
          <a:xfrm>
            <a:off x="838200" y="1325563"/>
            <a:ext cx="6467030" cy="1844927"/>
          </a:xfrm>
        </p:spPr>
        <p:txBody>
          <a:bodyPr>
            <a:normAutofit/>
          </a:bodyPr>
          <a:lstStyle/>
          <a:p>
            <a:pPr marL="514350" indent="-514350">
              <a:buFont typeface="+mj-lt"/>
              <a:buAutoNum type="arabicPeriod" startAt="6"/>
            </a:pPr>
            <a:r>
              <a:rPr lang="en-US" dirty="0" smtClean="0"/>
              <a:t>Demonstrate the ability to ski in varied conditions, including changes in pitch, snow conditions, and moguls. Maintain your balance and ability to turn.</a:t>
            </a: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6230" y="662781"/>
            <a:ext cx="3286570" cy="328657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2480" y="4033615"/>
            <a:ext cx="3714070" cy="2477256"/>
          </a:xfrm>
          <a:prstGeom prst="rect">
            <a:avLst/>
          </a:prstGeom>
        </p:spPr>
      </p:pic>
    </p:spTree>
    <p:extLst>
      <p:ext uri="{BB962C8B-B14F-4D97-AF65-F5344CB8AC3E}">
        <p14:creationId xmlns:p14="http://schemas.microsoft.com/office/powerpoint/2010/main" val="7065349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8620" y="365125"/>
            <a:ext cx="9095180" cy="1325563"/>
          </a:xfrm>
        </p:spPr>
        <p:txBody>
          <a:bodyPr/>
          <a:lstStyle/>
          <a:p>
            <a:r>
              <a:rPr lang="en-US" dirty="0" smtClean="0"/>
              <a:t>Requirement 7</a:t>
            </a:r>
            <a:endParaRPr lang="en-US" dirty="0"/>
          </a:p>
        </p:txBody>
      </p:sp>
      <p:sp>
        <p:nvSpPr>
          <p:cNvPr id="3" name="Content Placeholder 2"/>
          <p:cNvSpPr>
            <a:spLocks noGrp="1"/>
          </p:cNvSpPr>
          <p:nvPr>
            <p:ph idx="1"/>
          </p:nvPr>
        </p:nvSpPr>
        <p:spPr>
          <a:xfrm>
            <a:off x="838200" y="1825625"/>
            <a:ext cx="10515600" cy="4797366"/>
          </a:xfrm>
        </p:spPr>
        <p:txBody>
          <a:bodyPr>
            <a:normAutofit fontScale="85000" lnSpcReduction="20000"/>
          </a:bodyPr>
          <a:lstStyle/>
          <a:p>
            <a:pPr marL="0" lvl="0" indent="0">
              <a:buNone/>
            </a:pPr>
            <a:r>
              <a:rPr lang="en-US" dirty="0"/>
              <a:t>Complete all of the requirements for </a:t>
            </a:r>
            <a:r>
              <a:rPr lang="en-US" b="1" dirty="0"/>
              <a:t>Downhill (Alpine) Skiing</a:t>
            </a:r>
            <a:r>
              <a:rPr lang="en-US" dirty="0"/>
              <a:t> </a:t>
            </a:r>
          </a:p>
          <a:p>
            <a:pPr marL="914400" lvl="1" indent="-457200">
              <a:buFont typeface="+mj-lt"/>
              <a:buAutoNum type="alphaLcPeriod"/>
            </a:pPr>
            <a:r>
              <a:rPr lang="en-US" dirty="0"/>
              <a:t>Show how to use and maintain your own release bindings and explain the use of two others. Explain the international DIN standard and what it means to skiers.</a:t>
            </a:r>
          </a:p>
          <a:p>
            <a:pPr marL="914400" lvl="1" indent="-457200">
              <a:buFont typeface="+mj-lt"/>
              <a:buAutoNum type="alphaLcPeriod"/>
            </a:pPr>
            <a:r>
              <a:rPr lang="en-US" dirty="0"/>
              <a:t>Explain the American Teaching System and a basic snow-skiing progression.</a:t>
            </a:r>
          </a:p>
          <a:p>
            <a:pPr marL="914400" lvl="1" indent="-457200">
              <a:buFont typeface="+mj-lt"/>
              <a:buAutoNum type="alphaLcPeriod"/>
            </a:pPr>
            <a:r>
              <a:rPr lang="en-US" dirty="0"/>
              <a:t>Discuss the five types of Alpine skis. Demonstrate two ways to carry skis and poles safely and easily.</a:t>
            </a:r>
          </a:p>
          <a:p>
            <a:pPr marL="914400" lvl="1" indent="-457200">
              <a:buFont typeface="+mj-lt"/>
              <a:buAutoNum type="alphaLcPeriod"/>
            </a:pPr>
            <a:r>
              <a:rPr lang="en-US" dirty="0"/>
              <a:t>Demonstrate how to ride one kind of lift and explain how to ride two others.</a:t>
            </a:r>
          </a:p>
          <a:p>
            <a:pPr marL="914400" lvl="1" indent="-457200">
              <a:buFont typeface="+mj-lt"/>
              <a:buAutoNum type="alphaLcPeriod"/>
            </a:pPr>
            <a:r>
              <a:rPr lang="en-US" dirty="0"/>
              <a:t>On a gentle slope, demonstrate some of the beginning maneuvers learned in skiing. Include the straight run, gliding wedge, wedge stop, sidestep, and herringbone maneuvers.</a:t>
            </a:r>
          </a:p>
          <a:p>
            <a:pPr marL="914400" lvl="1" indent="-457200">
              <a:buFont typeface="+mj-lt"/>
              <a:buAutoNum type="alphaLcPeriod"/>
            </a:pPr>
            <a:r>
              <a:rPr lang="en-US" dirty="0"/>
              <a:t>On slightly steeper terrain, show linked wedge turns.</a:t>
            </a:r>
          </a:p>
          <a:p>
            <a:pPr marL="914400" lvl="1" indent="-457200">
              <a:buFont typeface="+mj-lt"/>
              <a:buAutoNum type="alphaLcPeriod"/>
            </a:pPr>
            <a:r>
              <a:rPr lang="en-US" dirty="0"/>
              <a:t>On a moderate slope, demonstrate five to 10 christies.</a:t>
            </a:r>
          </a:p>
          <a:p>
            <a:pPr marL="914400" lvl="1" indent="-457200">
              <a:buFont typeface="+mj-lt"/>
              <a:buAutoNum type="alphaLcPeriod"/>
            </a:pPr>
            <a:r>
              <a:rPr lang="en-US" dirty="0"/>
              <a:t>Make a controlled run down an intermediate slope and demonstrate the following:</a:t>
            </a:r>
          </a:p>
          <a:p>
            <a:pPr marL="1371600" lvl="2" indent="-457200">
              <a:buFont typeface="+mj-lt"/>
              <a:buAutoNum type="arabicPeriod"/>
            </a:pPr>
            <a:r>
              <a:rPr lang="en-US" dirty="0"/>
              <a:t>Short-, medium-, and long-radius parallel turns</a:t>
            </a:r>
          </a:p>
          <a:p>
            <a:pPr marL="1371600" lvl="2" indent="-457200">
              <a:buFont typeface="+mj-lt"/>
              <a:buAutoNum type="arabicPeriod"/>
            </a:pPr>
            <a:r>
              <a:rPr lang="en-US" dirty="0"/>
              <a:t>A sideslip and safety (hockey) stop to each side</a:t>
            </a:r>
          </a:p>
          <a:p>
            <a:pPr marL="1371600" lvl="2" indent="-457200">
              <a:buFont typeface="+mj-lt"/>
              <a:buAutoNum type="arabicPeriod"/>
            </a:pPr>
            <a:r>
              <a:rPr lang="en-US" dirty="0"/>
              <a:t>Traverse across a slope</a:t>
            </a:r>
          </a:p>
          <a:p>
            <a:pPr marL="914400" lvl="1" indent="-457200">
              <a:buFont typeface="+mj-lt"/>
              <a:buAutoNum type="alphaLcPeriod"/>
            </a:pPr>
            <a:r>
              <a:rPr lang="en-US" dirty="0"/>
              <a:t>Demonstrate the ability to ski in varied conditions, including changes in pitch, snow conditions, and moguls. Maintain your balance and ability to turn.</a:t>
            </a:r>
          </a:p>
          <a:p>
            <a:pPr marL="914400" lvl="1" indent="-457200">
              <a:buFont typeface="+mj-lt"/>
              <a:buAutoNum type="alphaLcPeriod"/>
            </a:pPr>
            <a:r>
              <a:rPr lang="en-US" dirty="0">
                <a:solidFill>
                  <a:srgbClr val="C00000"/>
                </a:solidFill>
              </a:rPr>
              <a:t>Name the major ski organizations in the United States and explain their functions.</a:t>
            </a:r>
          </a:p>
        </p:txBody>
      </p:sp>
      <p:pic>
        <p:nvPicPr>
          <p:cNvPr id="4" name="Picture 3"/>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38200" y="244443"/>
            <a:ext cx="1420419" cy="1446245"/>
          </a:xfrm>
          <a:prstGeom prst="rect">
            <a:avLst/>
          </a:prstGeom>
        </p:spPr>
      </p:pic>
    </p:spTree>
    <p:extLst>
      <p:ext uri="{BB962C8B-B14F-4D97-AF65-F5344CB8AC3E}">
        <p14:creationId xmlns:p14="http://schemas.microsoft.com/office/powerpoint/2010/main" val="41074975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31095"/>
            <a:ext cx="5015669" cy="1325563"/>
          </a:xfrm>
        </p:spPr>
        <p:txBody>
          <a:bodyPr/>
          <a:lstStyle/>
          <a:p>
            <a:r>
              <a:rPr lang="en-US" dirty="0"/>
              <a:t>USSA</a:t>
            </a:r>
          </a:p>
        </p:txBody>
      </p:sp>
      <p:sp>
        <p:nvSpPr>
          <p:cNvPr id="3" name="Content Placeholder 2"/>
          <p:cNvSpPr>
            <a:spLocks noGrp="1"/>
          </p:cNvSpPr>
          <p:nvPr>
            <p:ph sz="half" idx="1"/>
          </p:nvPr>
        </p:nvSpPr>
        <p:spPr>
          <a:xfrm>
            <a:off x="838200" y="2528595"/>
            <a:ext cx="10834396" cy="4111487"/>
          </a:xfrm>
        </p:spPr>
        <p:txBody>
          <a:bodyPr>
            <a:normAutofit fontScale="92500"/>
          </a:bodyPr>
          <a:lstStyle/>
          <a:p>
            <a:r>
              <a:rPr lang="en-US" dirty="0" smtClean="0"/>
              <a:t>The </a:t>
            </a:r>
            <a:r>
              <a:rPr lang="en-US" b="1" dirty="0"/>
              <a:t>U.S. Ski and Snowboard Association </a:t>
            </a:r>
            <a:r>
              <a:rPr lang="en-US" dirty="0"/>
              <a:t>(USSA) </a:t>
            </a:r>
            <a:r>
              <a:rPr lang="en-US" dirty="0" smtClean="0"/>
              <a:t>is the </a:t>
            </a:r>
            <a:r>
              <a:rPr lang="en-US" dirty="0"/>
              <a:t>national governing body of Olympic skiing </a:t>
            </a:r>
            <a:r>
              <a:rPr lang="en-US" dirty="0" smtClean="0"/>
              <a:t>and snowboarding</a:t>
            </a:r>
            <a:r>
              <a:rPr lang="en-US" dirty="0"/>
              <a:t>. </a:t>
            </a:r>
            <a:endParaRPr lang="en-US" dirty="0" smtClean="0"/>
          </a:p>
          <a:p>
            <a:pPr lvl="1">
              <a:buFont typeface="Courier New" panose="02070309020205020404" pitchFamily="49" charset="0"/>
              <a:buChar char="o"/>
            </a:pPr>
            <a:r>
              <a:rPr lang="en-US" dirty="0" smtClean="0"/>
              <a:t>It </a:t>
            </a:r>
            <a:r>
              <a:rPr lang="en-US" dirty="0"/>
              <a:t>is the parent organization of the </a:t>
            </a:r>
            <a:r>
              <a:rPr lang="en-US" dirty="0" smtClean="0"/>
              <a:t>U.S. Ski </a:t>
            </a:r>
            <a:r>
              <a:rPr lang="en-US" dirty="0"/>
              <a:t>Team, U.S. Snowboarding and U.S. </a:t>
            </a:r>
            <a:r>
              <a:rPr lang="en-US" dirty="0" err="1" smtClean="0"/>
              <a:t>Freeskiing</a:t>
            </a:r>
            <a:r>
              <a:rPr lang="en-US" dirty="0" smtClean="0"/>
              <a:t>. </a:t>
            </a:r>
          </a:p>
          <a:p>
            <a:pPr lvl="1">
              <a:buFont typeface="Courier New" panose="02070309020205020404" pitchFamily="49" charset="0"/>
              <a:buChar char="o"/>
            </a:pPr>
            <a:r>
              <a:rPr lang="en-US" dirty="0" smtClean="0"/>
              <a:t>Developed </a:t>
            </a:r>
            <a:r>
              <a:rPr lang="en-US" dirty="0"/>
              <a:t>to facilitate participation in national </a:t>
            </a:r>
            <a:r>
              <a:rPr lang="en-US" dirty="0" smtClean="0"/>
              <a:t>and international </a:t>
            </a:r>
            <a:r>
              <a:rPr lang="en-US" dirty="0"/>
              <a:t>competition, the Olympic </a:t>
            </a:r>
            <a:r>
              <a:rPr lang="en-US" dirty="0" smtClean="0"/>
              <a:t>sports organization </a:t>
            </a:r>
            <a:r>
              <a:rPr lang="en-US" dirty="0"/>
              <a:t>provides structure for competitive skiing </a:t>
            </a:r>
            <a:r>
              <a:rPr lang="en-US" dirty="0" smtClean="0"/>
              <a:t>and snowboarding</a:t>
            </a:r>
            <a:r>
              <a:rPr lang="en-US" dirty="0"/>
              <a:t>. </a:t>
            </a:r>
            <a:endParaRPr lang="en-US" dirty="0" smtClean="0"/>
          </a:p>
          <a:p>
            <a:pPr lvl="1">
              <a:buFont typeface="Courier New" panose="02070309020205020404" pitchFamily="49" charset="0"/>
              <a:buChar char="o"/>
            </a:pPr>
            <a:r>
              <a:rPr lang="en-US" dirty="0" smtClean="0"/>
              <a:t>From </a:t>
            </a:r>
            <a:r>
              <a:rPr lang="en-US" dirty="0"/>
              <a:t>grassroots programs to </a:t>
            </a:r>
            <a:r>
              <a:rPr lang="en-US" dirty="0" smtClean="0"/>
              <a:t>governance of </a:t>
            </a:r>
            <a:r>
              <a:rPr lang="en-US" dirty="0"/>
              <a:t>sport, management of rules, competitions and </a:t>
            </a:r>
            <a:r>
              <a:rPr lang="en-US" dirty="0" smtClean="0"/>
              <a:t>athletic rankings</a:t>
            </a:r>
            <a:r>
              <a:rPr lang="en-US" dirty="0"/>
              <a:t>, the USSA oversees athletic pipelines </a:t>
            </a:r>
            <a:r>
              <a:rPr lang="en-US" dirty="0" smtClean="0"/>
              <a:t>for development </a:t>
            </a:r>
            <a:r>
              <a:rPr lang="en-US" dirty="0"/>
              <a:t>in the sports. </a:t>
            </a:r>
            <a:endParaRPr lang="en-US" dirty="0" smtClean="0"/>
          </a:p>
          <a:p>
            <a:pPr lvl="1">
              <a:buFont typeface="Courier New" panose="02070309020205020404" pitchFamily="49" charset="0"/>
              <a:buChar char="o"/>
            </a:pPr>
            <a:r>
              <a:rPr lang="en-US" dirty="0" smtClean="0"/>
              <a:t>With </a:t>
            </a:r>
            <a:r>
              <a:rPr lang="en-US" dirty="0"/>
              <a:t>a vision to make </a:t>
            </a:r>
            <a:r>
              <a:rPr lang="en-US" dirty="0" smtClean="0"/>
              <a:t>the USA </a:t>
            </a:r>
            <a:r>
              <a:rPr lang="en-US" dirty="0"/>
              <a:t>the best in the world in Olympic skiing </a:t>
            </a:r>
            <a:r>
              <a:rPr lang="en-US" dirty="0" smtClean="0"/>
              <a:t>and snowboarding</a:t>
            </a:r>
            <a:r>
              <a:rPr lang="en-US" dirty="0"/>
              <a:t>, the USSA provides leadership </a:t>
            </a:r>
            <a:r>
              <a:rPr lang="en-US" dirty="0" smtClean="0"/>
              <a:t>and direction </a:t>
            </a:r>
            <a:r>
              <a:rPr lang="en-US" dirty="0"/>
              <a:t>for tens of thousands of young skiers.</a:t>
            </a: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29142"/>
          <a:stretch/>
        </p:blipFill>
        <p:spPr>
          <a:xfrm>
            <a:off x="6255398" y="261257"/>
            <a:ext cx="5181600" cy="2065240"/>
          </a:xfrm>
        </p:spPr>
      </p:pic>
    </p:spTree>
    <p:extLst>
      <p:ext uri="{BB962C8B-B14F-4D97-AF65-F5344CB8AC3E}">
        <p14:creationId xmlns:p14="http://schemas.microsoft.com/office/powerpoint/2010/main" val="21094815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5482" y="1008939"/>
            <a:ext cx="5111853" cy="754548"/>
          </a:xfrm>
        </p:spPr>
        <p:txBody>
          <a:bodyPr/>
          <a:lstStyle/>
          <a:p>
            <a:r>
              <a:rPr lang="en-US" dirty="0"/>
              <a:t>PSIA-AASI</a:t>
            </a:r>
          </a:p>
        </p:txBody>
      </p:sp>
      <p:sp>
        <p:nvSpPr>
          <p:cNvPr id="3" name="Content Placeholder 2"/>
          <p:cNvSpPr>
            <a:spLocks noGrp="1"/>
          </p:cNvSpPr>
          <p:nvPr>
            <p:ph idx="1"/>
          </p:nvPr>
        </p:nvSpPr>
        <p:spPr>
          <a:xfrm>
            <a:off x="838200" y="2724539"/>
            <a:ext cx="10515600" cy="3480318"/>
          </a:xfrm>
        </p:spPr>
        <p:txBody>
          <a:bodyPr>
            <a:normAutofit/>
          </a:bodyPr>
          <a:lstStyle/>
          <a:p>
            <a:r>
              <a:rPr lang="en-US" dirty="0"/>
              <a:t>The Professional Ski Instructors </a:t>
            </a:r>
            <a:r>
              <a:rPr lang="en-US" dirty="0" smtClean="0"/>
              <a:t>of </a:t>
            </a:r>
            <a:r>
              <a:rPr lang="en-US" b="1" dirty="0" smtClean="0"/>
              <a:t>America </a:t>
            </a:r>
            <a:r>
              <a:rPr lang="en-US" b="1" dirty="0"/>
              <a:t>and American Association </a:t>
            </a:r>
            <a:r>
              <a:rPr lang="en-US" b="1" dirty="0" smtClean="0"/>
              <a:t>of Snowboard </a:t>
            </a:r>
            <a:r>
              <a:rPr lang="en-US" b="1" dirty="0"/>
              <a:t>Instructors </a:t>
            </a:r>
            <a:r>
              <a:rPr lang="en-US" dirty="0"/>
              <a:t>(PSIA-AASI) is </a:t>
            </a:r>
            <a:r>
              <a:rPr lang="en-US" dirty="0" smtClean="0"/>
              <a:t>the world’s </a:t>
            </a:r>
            <a:r>
              <a:rPr lang="en-US" dirty="0"/>
              <a:t>largest nonprofit education </a:t>
            </a:r>
            <a:r>
              <a:rPr lang="en-US" dirty="0" smtClean="0"/>
              <a:t>association dedicated </a:t>
            </a:r>
            <a:r>
              <a:rPr lang="en-US" dirty="0"/>
              <a:t>to promoting the sports of skiing </a:t>
            </a:r>
            <a:r>
              <a:rPr lang="en-US" dirty="0" smtClean="0"/>
              <a:t>and snowboarding </a:t>
            </a:r>
            <a:r>
              <a:rPr lang="en-US" dirty="0"/>
              <a:t>through instruction. </a:t>
            </a:r>
            <a:endParaRPr lang="en-US" dirty="0" smtClean="0"/>
          </a:p>
          <a:p>
            <a:r>
              <a:rPr lang="en-US" dirty="0" smtClean="0"/>
              <a:t>With more than </a:t>
            </a:r>
            <a:r>
              <a:rPr lang="en-US" dirty="0"/>
              <a:t>31,500 members instructing at </a:t>
            </a:r>
            <a:r>
              <a:rPr lang="en-US" dirty="0" smtClean="0"/>
              <a:t>300 member </a:t>
            </a:r>
            <a:r>
              <a:rPr lang="en-US" dirty="0"/>
              <a:t>ski and snowboard schools, </a:t>
            </a:r>
            <a:r>
              <a:rPr lang="en-US" dirty="0" smtClean="0"/>
              <a:t>PSIAAASI establishes </a:t>
            </a:r>
            <a:r>
              <a:rPr lang="en-US" dirty="0"/>
              <a:t>certification standards </a:t>
            </a:r>
            <a:r>
              <a:rPr lang="en-US" dirty="0" smtClean="0"/>
              <a:t>for </a:t>
            </a:r>
            <a:r>
              <a:rPr lang="en-US" dirty="0" err="1" smtClean="0"/>
              <a:t>snowsports</a:t>
            </a:r>
            <a:r>
              <a:rPr lang="en-US" dirty="0" smtClean="0"/>
              <a:t> </a:t>
            </a:r>
            <a:r>
              <a:rPr lang="en-US" dirty="0"/>
              <a:t>instructors and develops </a:t>
            </a:r>
            <a:r>
              <a:rPr lang="en-US" dirty="0" smtClean="0"/>
              <a:t>education materials </a:t>
            </a:r>
            <a:r>
              <a:rPr lang="en-US" dirty="0"/>
              <a:t>to be used as the core components </a:t>
            </a:r>
            <a:r>
              <a:rPr lang="en-US" dirty="0" smtClean="0"/>
              <a:t>of instructor </a:t>
            </a:r>
            <a:r>
              <a:rPr lang="en-US" dirty="0"/>
              <a:t>training.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4424" y="477806"/>
            <a:ext cx="4314825" cy="2095500"/>
          </a:xfrm>
          <a:prstGeom prst="rect">
            <a:avLst/>
          </a:prstGeom>
        </p:spPr>
      </p:pic>
    </p:spTree>
    <p:extLst>
      <p:ext uri="{BB962C8B-B14F-4D97-AF65-F5344CB8AC3E}">
        <p14:creationId xmlns:p14="http://schemas.microsoft.com/office/powerpoint/2010/main" val="33108915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NSP</a:t>
            </a:r>
            <a:endParaRPr lang="en-US" dirty="0"/>
          </a:p>
        </p:txBody>
      </p:sp>
      <p:sp>
        <p:nvSpPr>
          <p:cNvPr id="3" name="Content Placeholder 2"/>
          <p:cNvSpPr>
            <a:spLocks noGrp="1"/>
          </p:cNvSpPr>
          <p:nvPr>
            <p:ph sz="half" idx="1"/>
          </p:nvPr>
        </p:nvSpPr>
        <p:spPr>
          <a:xfrm>
            <a:off x="838200" y="1576872"/>
            <a:ext cx="7176796" cy="4917931"/>
          </a:xfrm>
        </p:spPr>
        <p:txBody>
          <a:bodyPr>
            <a:normAutofit lnSpcReduction="10000"/>
          </a:bodyPr>
          <a:lstStyle/>
          <a:p>
            <a:r>
              <a:rPr lang="en-US" dirty="0" smtClean="0"/>
              <a:t>As </a:t>
            </a:r>
            <a:r>
              <a:rPr lang="en-US" dirty="0"/>
              <a:t>the leading authority of </a:t>
            </a:r>
            <a:r>
              <a:rPr lang="en-US" dirty="0" smtClean="0"/>
              <a:t>on-mountain safety</a:t>
            </a:r>
            <a:r>
              <a:rPr lang="en-US" dirty="0"/>
              <a:t>, the </a:t>
            </a:r>
            <a:r>
              <a:rPr lang="en-US" b="1" dirty="0"/>
              <a:t>National Ski Patrol </a:t>
            </a:r>
            <a:r>
              <a:rPr lang="en-US" dirty="0"/>
              <a:t>(NSP) </a:t>
            </a:r>
            <a:r>
              <a:rPr lang="en-US" dirty="0" smtClean="0"/>
              <a:t>is dedicated </a:t>
            </a:r>
            <a:r>
              <a:rPr lang="en-US" dirty="0"/>
              <a:t>to serving the public and </a:t>
            </a:r>
            <a:r>
              <a:rPr lang="en-US" dirty="0" smtClean="0"/>
              <a:t>outdoor recreation </a:t>
            </a:r>
            <a:r>
              <a:rPr lang="en-US" dirty="0"/>
              <a:t>industry by providing </a:t>
            </a:r>
            <a:r>
              <a:rPr lang="en-US" dirty="0" smtClean="0"/>
              <a:t>education and </a:t>
            </a:r>
            <a:r>
              <a:rPr lang="en-US" dirty="0"/>
              <a:t>accreditation to emergency care </a:t>
            </a:r>
            <a:r>
              <a:rPr lang="en-US" dirty="0" smtClean="0"/>
              <a:t>and safety </a:t>
            </a:r>
            <a:r>
              <a:rPr lang="en-US" dirty="0"/>
              <a:t>service providers. </a:t>
            </a:r>
            <a:endParaRPr lang="en-US" dirty="0" smtClean="0"/>
          </a:p>
          <a:p>
            <a:r>
              <a:rPr lang="en-US" dirty="0" smtClean="0"/>
              <a:t>The </a:t>
            </a:r>
            <a:r>
              <a:rPr lang="en-US" dirty="0"/>
              <a:t>organization </a:t>
            </a:r>
            <a:r>
              <a:rPr lang="en-US" dirty="0" smtClean="0"/>
              <a:t>is made </a:t>
            </a:r>
            <a:r>
              <a:rPr lang="en-US" dirty="0"/>
              <a:t>up of more than 28,000 </a:t>
            </a:r>
            <a:r>
              <a:rPr lang="en-US" dirty="0" smtClean="0"/>
              <a:t>members serving </a:t>
            </a:r>
            <a:r>
              <a:rPr lang="en-US" dirty="0"/>
              <a:t>over 650 patrols, including </a:t>
            </a:r>
            <a:r>
              <a:rPr lang="en-US" dirty="0" smtClean="0"/>
              <a:t>alpine, Nordic</a:t>
            </a:r>
            <a:r>
              <a:rPr lang="en-US" dirty="0"/>
              <a:t>, and auxiliary patrollers. </a:t>
            </a:r>
            <a:endParaRPr lang="en-US" dirty="0" smtClean="0"/>
          </a:p>
          <a:p>
            <a:r>
              <a:rPr lang="en-US" dirty="0" smtClean="0"/>
              <a:t>The members work </a:t>
            </a:r>
            <a:r>
              <a:rPr lang="en-US" dirty="0"/>
              <a:t>on behalf of local ski and </a:t>
            </a:r>
            <a:r>
              <a:rPr lang="en-US" dirty="0" smtClean="0"/>
              <a:t>snowboard areas </a:t>
            </a:r>
            <a:r>
              <a:rPr lang="en-US" dirty="0"/>
              <a:t>to improve the overall experience </a:t>
            </a:r>
            <a:r>
              <a:rPr lang="en-US" dirty="0" smtClean="0"/>
              <a:t>for outdoor </a:t>
            </a:r>
            <a:r>
              <a:rPr lang="en-US" dirty="0"/>
              <a:t>recreationalists.</a:t>
            </a: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1303"/>
          <a:stretch/>
        </p:blipFill>
        <p:spPr>
          <a:xfrm>
            <a:off x="8131628" y="1690688"/>
            <a:ext cx="3559629" cy="3519956"/>
          </a:xfrm>
        </p:spPr>
      </p:pic>
    </p:spTree>
    <p:extLst>
      <p:ext uri="{BB962C8B-B14F-4D97-AF65-F5344CB8AC3E}">
        <p14:creationId xmlns:p14="http://schemas.microsoft.com/office/powerpoint/2010/main" val="2737793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TotalTime>
  <Words>8283</Words>
  <Application>Microsoft Office PowerPoint</Application>
  <PresentationFormat>Widescreen</PresentationFormat>
  <Paragraphs>608</Paragraphs>
  <Slides>101</Slides>
  <Notes>0</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101</vt:i4>
      </vt:variant>
    </vt:vector>
  </HeadingPairs>
  <TitlesOfParts>
    <vt:vector size="106" baseType="lpstr">
      <vt:lpstr>Arial</vt:lpstr>
      <vt:lpstr>Calibri</vt:lpstr>
      <vt:lpstr>Calibri Light</vt:lpstr>
      <vt:lpstr>Courier New</vt:lpstr>
      <vt:lpstr>Office Theme</vt:lpstr>
      <vt:lpstr>PowerPoint Presentation</vt:lpstr>
      <vt:lpstr>Snow Sports</vt:lpstr>
      <vt:lpstr>Snow Sports</vt:lpstr>
      <vt:lpstr>Snow Sports</vt:lpstr>
      <vt:lpstr>Snow Sports Merit Badge – Downhill Option</vt:lpstr>
      <vt:lpstr>Requirement 1</vt:lpstr>
      <vt:lpstr>Winter Sports Safety</vt:lpstr>
      <vt:lpstr>Snow Sport Hazards - Avalanches</vt:lpstr>
      <vt:lpstr>Causes of Avalanches</vt:lpstr>
      <vt:lpstr>Be Aware of Avalanche Conditions</vt:lpstr>
      <vt:lpstr>Snow Sport Hazards - Tree Wells</vt:lpstr>
      <vt:lpstr>How to Avoid Tree Wells</vt:lpstr>
      <vt:lpstr>Snow Sport Hazards - Falls and Collisions</vt:lpstr>
      <vt:lpstr>Snow Sport Hazards – Cold Injuries</vt:lpstr>
      <vt:lpstr>Snow Sport Hazards – Cold Injuries</vt:lpstr>
      <vt:lpstr>Requirement 1</vt:lpstr>
      <vt:lpstr>PowerPoint Presentation</vt:lpstr>
      <vt:lpstr>PowerPoint Presentation</vt:lpstr>
      <vt:lpstr>PowerPoint Presentation</vt:lpstr>
      <vt:lpstr>PowerPoint Presentation</vt:lpstr>
      <vt:lpstr>Frostbite Treatment</vt:lpstr>
      <vt:lpstr>Symptoms of Shock</vt:lpstr>
      <vt:lpstr>Shock Treatment</vt:lpstr>
      <vt:lpstr>PowerPoint Presentation</vt:lpstr>
      <vt:lpstr>Dehydration Treatment</vt:lpstr>
      <vt:lpstr>Sunburn</vt:lpstr>
      <vt:lpstr>Concussion</vt:lpstr>
      <vt:lpstr>Fractures</vt:lpstr>
      <vt:lpstr>Fractures</vt:lpstr>
      <vt:lpstr>Fractures</vt:lpstr>
      <vt:lpstr>Applying Splints</vt:lpstr>
      <vt:lpstr>Applying Splints</vt:lpstr>
      <vt:lpstr>Applying Splints</vt:lpstr>
      <vt:lpstr>Applying Splints</vt:lpstr>
      <vt:lpstr>Applying Splints</vt:lpstr>
      <vt:lpstr>Bruises</vt:lpstr>
      <vt:lpstr>Sprains and Strains</vt:lpstr>
      <vt:lpstr>Sprains and Strains</vt:lpstr>
      <vt:lpstr>How to Wrap an Ankle</vt:lpstr>
      <vt:lpstr>How to Wrap a Knee</vt:lpstr>
      <vt:lpstr>Requirement 2</vt:lpstr>
      <vt:lpstr>Be Prepared for Accidents and Injuries</vt:lpstr>
      <vt:lpstr>Requirement 2</vt:lpstr>
      <vt:lpstr>How to report an accident to the ski patrol</vt:lpstr>
      <vt:lpstr>Requirement 3</vt:lpstr>
      <vt:lpstr>Trail Marking System</vt:lpstr>
      <vt:lpstr>Requirement 4</vt:lpstr>
      <vt:lpstr>Strength, Endurance, Flexibility</vt:lpstr>
      <vt:lpstr>Skiing Exercises</vt:lpstr>
      <vt:lpstr>Skiing Exercises</vt:lpstr>
      <vt:lpstr>Stretching and Flexibility</vt:lpstr>
      <vt:lpstr>Stretching for Flexibility</vt:lpstr>
      <vt:lpstr>Requirement 5</vt:lpstr>
      <vt:lpstr>Clothing and Equipment – Downhill Skiing</vt:lpstr>
      <vt:lpstr>Requirement 6</vt:lpstr>
      <vt:lpstr>Responsibility Code</vt:lpstr>
      <vt:lpstr>Requirement 6</vt:lpstr>
      <vt:lpstr>Smart Style Safety</vt:lpstr>
      <vt:lpstr>Requirement 6</vt:lpstr>
      <vt:lpstr>Avalanche Safety</vt:lpstr>
      <vt:lpstr>Requirement 7</vt:lpstr>
      <vt:lpstr>Alpine Bindings</vt:lpstr>
      <vt:lpstr>Alpine Bindings</vt:lpstr>
      <vt:lpstr>Alpine Bindings</vt:lpstr>
      <vt:lpstr>Basic Ski Bindings Maintenance</vt:lpstr>
      <vt:lpstr>Keep Bindings Clean and Dry</vt:lpstr>
      <vt:lpstr>Tech Bindings</vt:lpstr>
      <vt:lpstr>Hybrid Bindings</vt:lpstr>
      <vt:lpstr>Requirement 7</vt:lpstr>
      <vt:lpstr>American Teaching System</vt:lpstr>
      <vt:lpstr>Requirement 7</vt:lpstr>
      <vt:lpstr>All Mountain Skis</vt:lpstr>
      <vt:lpstr>Powder Skis</vt:lpstr>
      <vt:lpstr>Snow Blades</vt:lpstr>
      <vt:lpstr>Freestyle Skis</vt:lpstr>
      <vt:lpstr>Carving Skis</vt:lpstr>
      <vt:lpstr>Racing Skis</vt:lpstr>
      <vt:lpstr>How to Carry Your Skis</vt:lpstr>
      <vt:lpstr>How to Carry Your Skis</vt:lpstr>
      <vt:lpstr>How to Carry Your Skis</vt:lpstr>
      <vt:lpstr>How to Carry Your Skis</vt:lpstr>
      <vt:lpstr>Requirement 7</vt:lpstr>
      <vt:lpstr>How to Ride a Chair Lift</vt:lpstr>
      <vt:lpstr>Using a T-Bar or J-Bar</vt:lpstr>
      <vt:lpstr>Using a Rope Tow</vt:lpstr>
      <vt:lpstr>Using a Magic Carpet</vt:lpstr>
      <vt:lpstr>Requirement 7</vt:lpstr>
      <vt:lpstr>Demonstrate While Skiing</vt:lpstr>
      <vt:lpstr>Demonstrate While Skiing</vt:lpstr>
      <vt:lpstr>Stem Christie</vt:lpstr>
      <vt:lpstr>Demonstrate While Skiing</vt:lpstr>
      <vt:lpstr>Demonstrate While Skiing</vt:lpstr>
      <vt:lpstr>Demonstrate While Skiing</vt:lpstr>
      <vt:lpstr>Demonstrate While Skiing</vt:lpstr>
      <vt:lpstr>Demonstrate While Skiing</vt:lpstr>
      <vt:lpstr>Requirement 7</vt:lpstr>
      <vt:lpstr>USSA</vt:lpstr>
      <vt:lpstr>PSIA-AASI</vt:lpstr>
      <vt:lpstr>NSP</vt:lpstr>
      <vt:lpstr>NASTAR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Snow Sports Merit Badge</dc:title>
  <dc:creator>Terry McKibben</dc:creator>
  <cp:lastModifiedBy>Terry McKibben</cp:lastModifiedBy>
  <cp:revision>123</cp:revision>
  <dcterms:created xsi:type="dcterms:W3CDTF">2020-02-03T22:51:58Z</dcterms:created>
  <dcterms:modified xsi:type="dcterms:W3CDTF">2025-04-03T02:35:08Z</dcterms:modified>
</cp:coreProperties>
</file>